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1.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466" r:id="rId2"/>
    <p:sldId id="467" r:id="rId3"/>
    <p:sldId id="259" r:id="rId4"/>
    <p:sldId id="560" r:id="rId5"/>
    <p:sldId id="561" r:id="rId6"/>
    <p:sldId id="565" r:id="rId7"/>
    <p:sldId id="566" r:id="rId8"/>
    <p:sldId id="601" r:id="rId9"/>
    <p:sldId id="602" r:id="rId10"/>
    <p:sldId id="594" r:id="rId11"/>
    <p:sldId id="595" r:id="rId12"/>
    <p:sldId id="596" r:id="rId13"/>
    <p:sldId id="597" r:id="rId14"/>
    <p:sldId id="598" r:id="rId15"/>
    <p:sldId id="603" r:id="rId16"/>
    <p:sldId id="604" r:id="rId17"/>
    <p:sldId id="605" r:id="rId18"/>
    <p:sldId id="606" r:id="rId19"/>
    <p:sldId id="571" r:id="rId20"/>
    <p:sldId id="577" r:id="rId21"/>
    <p:sldId id="578" r:id="rId22"/>
    <p:sldId id="579" r:id="rId23"/>
    <p:sldId id="580" r:id="rId24"/>
    <p:sldId id="581" r:id="rId25"/>
    <p:sldId id="582" r:id="rId26"/>
    <p:sldId id="583" r:id="rId27"/>
    <p:sldId id="584" r:id="rId28"/>
    <p:sldId id="585" r:id="rId29"/>
    <p:sldId id="586" r:id="rId30"/>
    <p:sldId id="587" r:id="rId31"/>
    <p:sldId id="588" r:id="rId32"/>
    <p:sldId id="589" r:id="rId33"/>
    <p:sldId id="590" r:id="rId34"/>
    <p:sldId id="591" r:id="rId35"/>
    <p:sldId id="592" r:id="rId36"/>
    <p:sldId id="46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38" userDrawn="1">
          <p15:clr>
            <a:srgbClr val="A4A3A4"/>
          </p15:clr>
        </p15:guide>
        <p15:guide id="6" orient="horz" pos="323" userDrawn="1">
          <p15:clr>
            <a:srgbClr val="A4A3A4"/>
          </p15:clr>
        </p15:guide>
        <p15:guide id="7" orient="horz" pos="4020" userDrawn="1">
          <p15:clr>
            <a:srgbClr val="A4A3A4"/>
          </p15:clr>
        </p15:guide>
        <p15:guide id="8" orient="horz" pos="2183" userDrawn="1">
          <p15:clr>
            <a:srgbClr val="A4A3A4"/>
          </p15:clr>
        </p15:guide>
        <p15:guide id="9" pos="7242" userDrawn="1">
          <p15:clr>
            <a:srgbClr val="A4A3A4"/>
          </p15:clr>
        </p15:guide>
        <p15:guide id="10" pos="3840" userDrawn="1">
          <p15:clr>
            <a:srgbClr val="A4A3A4"/>
          </p15:clr>
        </p15:guide>
        <p15:guide id="11" orient="horz" pos="358">
          <p15:clr>
            <a:srgbClr val="A4A3A4"/>
          </p15:clr>
        </p15:guide>
        <p15:guide id="12" orient="horz" pos="3972">
          <p15:clr>
            <a:srgbClr val="A4A3A4"/>
          </p15:clr>
        </p15:guide>
        <p15:guide id="13" pos="434">
          <p15:clr>
            <a:srgbClr val="A4A3A4"/>
          </p15:clr>
        </p15:guide>
        <p15:guide id="14" pos="7247">
          <p15:clr>
            <a:srgbClr val="A4A3A4"/>
          </p15:clr>
        </p15:guide>
        <p15:guide id="15" pos="38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92D0"/>
    <a:srgbClr val="0070C0"/>
    <a:srgbClr val="4081D2"/>
    <a:srgbClr val="007DDA"/>
    <a:srgbClr val="0069B8"/>
    <a:srgbClr val="FF9933"/>
    <a:srgbClr val="0078D2"/>
    <a:srgbClr val="6295B7"/>
    <a:srgbClr val="005696"/>
    <a:srgbClr val="005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461" autoAdjust="0"/>
    <p:restoredTop sz="95882" autoAdjust="0"/>
  </p:normalViewPr>
  <p:slideViewPr>
    <p:cSldViewPr snapToGrid="0">
      <p:cViewPr varScale="1">
        <p:scale>
          <a:sx n="103" d="100"/>
          <a:sy n="103" d="100"/>
        </p:scale>
        <p:origin x="132" y="288"/>
      </p:cViewPr>
      <p:guideLst>
        <p:guide pos="438"/>
        <p:guide orient="horz" pos="323"/>
        <p:guide orient="horz" pos="4020"/>
        <p:guide orient="horz" pos="2183"/>
        <p:guide pos="7242"/>
        <p:guide pos="3840"/>
        <p:guide orient="horz" pos="358"/>
        <p:guide orient="horz" pos="3972"/>
        <p:guide pos="434"/>
        <p:guide pos="7247"/>
        <p:guide pos="3832"/>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276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___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___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marker>
            <c:symbol val="none"/>
          </c:marker>
          <c:val>
            <c:numRef>
              <c:f>'A1'!$D$1:$D$20</c:f>
              <c:numCache>
                <c:formatCode>General</c:formatCode>
                <c:ptCount val="20"/>
                <c:pt idx="0">
                  <c:v>0.103307848707968</c:v>
                </c:pt>
                <c:pt idx="1">
                  <c:v>0.101263320801245</c:v>
                </c:pt>
                <c:pt idx="2">
                  <c:v>0.115378811420835</c:v>
                </c:pt>
                <c:pt idx="3">
                  <c:v>7.55571457736951E-2</c:v>
                </c:pt>
                <c:pt idx="4">
                  <c:v>0.106186339262808</c:v>
                </c:pt>
                <c:pt idx="5">
                  <c:v>8.6451510058181594E-2</c:v>
                </c:pt>
                <c:pt idx="6">
                  <c:v>8.1617448348325003E-2</c:v>
                </c:pt>
                <c:pt idx="7">
                  <c:v>7.3722011198965098E-2</c:v>
                </c:pt>
                <c:pt idx="8">
                  <c:v>8.5276278280749698E-2</c:v>
                </c:pt>
                <c:pt idx="9">
                  <c:v>8.1972559560943195E-2</c:v>
                </c:pt>
                <c:pt idx="10">
                  <c:v>7.6721808378120704E-2</c:v>
                </c:pt>
                <c:pt idx="11">
                  <c:v>9.0505634625919401E-2</c:v>
                </c:pt>
                <c:pt idx="12">
                  <c:v>8.1685894581136897E-2</c:v>
                </c:pt>
                <c:pt idx="13">
                  <c:v>9.0738515342803E-2</c:v>
                </c:pt>
                <c:pt idx="14">
                  <c:v>8.0215326600955997E-2</c:v>
                </c:pt>
                <c:pt idx="15">
                  <c:v>8.8712638149933604E-2</c:v>
                </c:pt>
                <c:pt idx="16">
                  <c:v>0.110318391245433</c:v>
                </c:pt>
                <c:pt idx="17">
                  <c:v>8.6762457261221004E-2</c:v>
                </c:pt>
                <c:pt idx="18">
                  <c:v>7.90517676812795E-2</c:v>
                </c:pt>
                <c:pt idx="19">
                  <c:v>7.6142658200020003E-2</c:v>
                </c:pt>
              </c:numCache>
            </c:numRef>
          </c:val>
          <c:smooth val="0"/>
          <c:extLst xmlns:c16r2="http://schemas.microsoft.com/office/drawing/2015/06/chart">
            <c:ext xmlns:c16="http://schemas.microsoft.com/office/drawing/2014/chart" uri="{C3380CC4-5D6E-409C-BE32-E72D297353CC}">
              <c16:uniqueId val="{00000000-0DF6-452E-9B29-9E0E2D1C6154}"/>
            </c:ext>
          </c:extLst>
        </c:ser>
        <c:dLbls>
          <c:showLegendKey val="0"/>
          <c:showVal val="0"/>
          <c:showCatName val="0"/>
          <c:showSerName val="0"/>
          <c:showPercent val="0"/>
          <c:showBubbleSize val="0"/>
        </c:dLbls>
        <c:smooth val="0"/>
        <c:axId val="320595600"/>
        <c:axId val="320598320"/>
      </c:lineChart>
      <c:catAx>
        <c:axId val="320595600"/>
        <c:scaling>
          <c:orientation val="minMax"/>
        </c:scaling>
        <c:delete val="0"/>
        <c:axPos val="b"/>
        <c:majorTickMark val="out"/>
        <c:minorTickMark val="none"/>
        <c:tickLblPos val="nextTo"/>
        <c:crossAx val="320598320"/>
        <c:crosses val="autoZero"/>
        <c:auto val="1"/>
        <c:lblAlgn val="ctr"/>
        <c:lblOffset val="100"/>
        <c:noMultiLvlLbl val="0"/>
      </c:catAx>
      <c:valAx>
        <c:axId val="320598320"/>
        <c:scaling>
          <c:orientation val="minMax"/>
        </c:scaling>
        <c:delete val="0"/>
        <c:axPos val="l"/>
        <c:majorGridlines/>
        <c:numFmt formatCode="General" sourceLinked="1"/>
        <c:majorTickMark val="out"/>
        <c:minorTickMark val="none"/>
        <c:tickLblPos val="nextTo"/>
        <c:crossAx val="320595600"/>
        <c:crosses val="autoZero"/>
        <c:crossBetween val="between"/>
      </c:valAx>
    </c:plotArea>
    <c:plotVisOnly val="1"/>
    <c:dispBlanksAs val="zero"/>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131014873141"/>
          <c:y val="7.4074074074074098E-2"/>
          <c:w val="0.77549978127733998"/>
          <c:h val="0.83819444444444502"/>
        </c:manualLayout>
      </c:layout>
      <c:lineChart>
        <c:grouping val="standard"/>
        <c:varyColors val="0"/>
        <c:ser>
          <c:idx val="0"/>
          <c:order val="0"/>
          <c:val>
            <c:numRef>
              <c:f>Sheet1!$A$1:$A$14</c:f>
              <c:numCache>
                <c:formatCode>General</c:formatCode>
                <c:ptCount val="14"/>
                <c:pt idx="0">
                  <c:v>443.27600000000001</c:v>
                </c:pt>
                <c:pt idx="1">
                  <c:v>445.08499999999992</c:v>
                </c:pt>
                <c:pt idx="2">
                  <c:v>437.142</c:v>
                </c:pt>
                <c:pt idx="3">
                  <c:v>445.85700000000008</c:v>
                </c:pt>
                <c:pt idx="4">
                  <c:v>386.608</c:v>
                </c:pt>
                <c:pt idx="5">
                  <c:v>449.99700000000001</c:v>
                </c:pt>
                <c:pt idx="6">
                  <c:v>450.15699999999993</c:v>
                </c:pt>
                <c:pt idx="7">
                  <c:v>450.19799999999992</c:v>
                </c:pt>
                <c:pt idx="8">
                  <c:v>449.125</c:v>
                </c:pt>
                <c:pt idx="9">
                  <c:v>419.89600000000002</c:v>
                </c:pt>
                <c:pt idx="10">
                  <c:v>420.39299999999992</c:v>
                </c:pt>
                <c:pt idx="11">
                  <c:v>444.84699999999992</c:v>
                </c:pt>
                <c:pt idx="12">
                  <c:v>400.55900000000008</c:v>
                </c:pt>
                <c:pt idx="13">
                  <c:v>380.96600000000001</c:v>
                </c:pt>
              </c:numCache>
            </c:numRef>
          </c:val>
          <c:smooth val="0"/>
          <c:extLst xmlns:c16r2="http://schemas.microsoft.com/office/drawing/2015/06/chart">
            <c:ext xmlns:c16="http://schemas.microsoft.com/office/drawing/2014/chart" uri="{C3380CC4-5D6E-409C-BE32-E72D297353CC}">
              <c16:uniqueId val="{00000000-A25A-46AB-9BB3-7D1DC0713108}"/>
            </c:ext>
          </c:extLst>
        </c:ser>
        <c:ser>
          <c:idx val="1"/>
          <c:order val="1"/>
          <c:val>
            <c:numRef>
              <c:f>Sheet1!$B$1:$B$14</c:f>
              <c:numCache>
                <c:formatCode>General</c:formatCode>
                <c:ptCount val="14"/>
                <c:pt idx="0">
                  <c:v>376.33600000000001</c:v>
                </c:pt>
                <c:pt idx="1">
                  <c:v>378.19600000000003</c:v>
                </c:pt>
                <c:pt idx="2">
                  <c:v>378.774</c:v>
                </c:pt>
                <c:pt idx="3">
                  <c:v>392.387</c:v>
                </c:pt>
                <c:pt idx="4">
                  <c:v>373.70800000000003</c:v>
                </c:pt>
                <c:pt idx="5">
                  <c:v>379.68400000000008</c:v>
                </c:pt>
                <c:pt idx="6">
                  <c:v>381.15100000000001</c:v>
                </c:pt>
                <c:pt idx="7">
                  <c:v>380.87900000000002</c:v>
                </c:pt>
                <c:pt idx="8">
                  <c:v>380.43599999999952</c:v>
                </c:pt>
                <c:pt idx="9">
                  <c:v>380.03800000000001</c:v>
                </c:pt>
                <c:pt idx="10">
                  <c:v>377.47899999999947</c:v>
                </c:pt>
                <c:pt idx="11">
                  <c:v>380.96300000000002</c:v>
                </c:pt>
                <c:pt idx="12">
                  <c:v>410.12</c:v>
                </c:pt>
                <c:pt idx="13">
                  <c:v>420.22800000000001</c:v>
                </c:pt>
              </c:numCache>
            </c:numRef>
          </c:val>
          <c:smooth val="0"/>
          <c:extLst xmlns:c16r2="http://schemas.microsoft.com/office/drawing/2015/06/chart">
            <c:ext xmlns:c16="http://schemas.microsoft.com/office/drawing/2014/chart" uri="{C3380CC4-5D6E-409C-BE32-E72D297353CC}">
              <c16:uniqueId val="{00000001-A25A-46AB-9BB3-7D1DC0713108}"/>
            </c:ext>
          </c:extLst>
        </c:ser>
        <c:ser>
          <c:idx val="2"/>
          <c:order val="2"/>
          <c:val>
            <c:numRef>
              <c:f>Sheet1!$C$1:$C$14</c:f>
              <c:numCache>
                <c:formatCode>General</c:formatCode>
                <c:ptCount val="14"/>
                <c:pt idx="0">
                  <c:v>550.50300000000004</c:v>
                </c:pt>
                <c:pt idx="1">
                  <c:v>543.08699999999999</c:v>
                </c:pt>
                <c:pt idx="2">
                  <c:v>528.98599999999999</c:v>
                </c:pt>
                <c:pt idx="3">
                  <c:v>564.25199999999938</c:v>
                </c:pt>
                <c:pt idx="4">
                  <c:v>526.94099999999946</c:v>
                </c:pt>
                <c:pt idx="5">
                  <c:v>550.15499999999997</c:v>
                </c:pt>
                <c:pt idx="6">
                  <c:v>549.56199999999944</c:v>
                </c:pt>
                <c:pt idx="7">
                  <c:v>549.17700000000002</c:v>
                </c:pt>
                <c:pt idx="8">
                  <c:v>545.91399999999999</c:v>
                </c:pt>
                <c:pt idx="9">
                  <c:v>543.48599999999999</c:v>
                </c:pt>
                <c:pt idx="10">
                  <c:v>538.09299999999996</c:v>
                </c:pt>
                <c:pt idx="11">
                  <c:v>542.11400000000003</c:v>
                </c:pt>
                <c:pt idx="12">
                  <c:v>550.84999999999945</c:v>
                </c:pt>
                <c:pt idx="13">
                  <c:v>570.88699999999938</c:v>
                </c:pt>
              </c:numCache>
            </c:numRef>
          </c:val>
          <c:smooth val="0"/>
          <c:extLst xmlns:c16r2="http://schemas.microsoft.com/office/drawing/2015/06/chart">
            <c:ext xmlns:c16="http://schemas.microsoft.com/office/drawing/2014/chart" uri="{C3380CC4-5D6E-409C-BE32-E72D297353CC}">
              <c16:uniqueId val="{00000002-A25A-46AB-9BB3-7D1DC0713108}"/>
            </c:ext>
          </c:extLst>
        </c:ser>
        <c:dLbls>
          <c:showLegendKey val="0"/>
          <c:showVal val="0"/>
          <c:showCatName val="0"/>
          <c:showSerName val="0"/>
          <c:showPercent val="0"/>
          <c:showBubbleSize val="0"/>
        </c:dLbls>
        <c:marker val="1"/>
        <c:smooth val="0"/>
        <c:axId val="579638048"/>
        <c:axId val="579639136"/>
      </c:lineChart>
      <c:catAx>
        <c:axId val="579638048"/>
        <c:scaling>
          <c:orientation val="minMax"/>
        </c:scaling>
        <c:delete val="0"/>
        <c:axPos val="b"/>
        <c:majorTickMark val="out"/>
        <c:minorTickMark val="none"/>
        <c:tickLblPos val="nextTo"/>
        <c:crossAx val="579639136"/>
        <c:crosses val="autoZero"/>
        <c:auto val="1"/>
        <c:lblAlgn val="ctr"/>
        <c:lblOffset val="100"/>
        <c:noMultiLvlLbl val="0"/>
      </c:catAx>
      <c:valAx>
        <c:axId val="579639136"/>
        <c:scaling>
          <c:orientation val="minMax"/>
        </c:scaling>
        <c:delete val="0"/>
        <c:axPos val="l"/>
        <c:majorGridlines/>
        <c:numFmt formatCode="General" sourceLinked="1"/>
        <c:majorTickMark val="out"/>
        <c:minorTickMark val="none"/>
        <c:tickLblPos val="nextTo"/>
        <c:crossAx val="579638048"/>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marker>
            <c:symbol val="none"/>
          </c:marker>
          <c:val>
            <c:numRef>
              <c:f>'A1'!$B$1:$B$19</c:f>
              <c:numCache>
                <c:formatCode>General</c:formatCode>
                <c:ptCount val="19"/>
                <c:pt idx="0">
                  <c:v>0.13317779800228999</c:v>
                </c:pt>
                <c:pt idx="1">
                  <c:v>0.118612182575676</c:v>
                </c:pt>
                <c:pt idx="2">
                  <c:v>0.17089824676412499</c:v>
                </c:pt>
                <c:pt idx="3">
                  <c:v>8.6126065282010403E-2</c:v>
                </c:pt>
                <c:pt idx="4">
                  <c:v>0.101515224778222</c:v>
                </c:pt>
                <c:pt idx="5">
                  <c:v>0.121416563847918</c:v>
                </c:pt>
                <c:pt idx="6">
                  <c:v>0.11288887794637301</c:v>
                </c:pt>
                <c:pt idx="7">
                  <c:v>9.6750112414775394E-2</c:v>
                </c:pt>
                <c:pt idx="8">
                  <c:v>0.122193364134212</c:v>
                </c:pt>
                <c:pt idx="9">
                  <c:v>9.1065007931521294E-2</c:v>
                </c:pt>
                <c:pt idx="10">
                  <c:v>9.5849873952639705E-2</c:v>
                </c:pt>
                <c:pt idx="11">
                  <c:v>0.12317166062203801</c:v>
                </c:pt>
                <c:pt idx="12">
                  <c:v>6.8832595181182704E-2</c:v>
                </c:pt>
                <c:pt idx="13">
                  <c:v>0.12763016086631301</c:v>
                </c:pt>
                <c:pt idx="14">
                  <c:v>0.115600590354243</c:v>
                </c:pt>
                <c:pt idx="15">
                  <c:v>0.11991858878341199</c:v>
                </c:pt>
                <c:pt idx="16">
                  <c:v>0.15918158354804199</c:v>
                </c:pt>
                <c:pt idx="17">
                  <c:v>0.11826417703747399</c:v>
                </c:pt>
                <c:pt idx="18">
                  <c:v>0.110951626733178</c:v>
                </c:pt>
              </c:numCache>
            </c:numRef>
          </c:val>
          <c:smooth val="0"/>
          <c:extLst xmlns:c16r2="http://schemas.microsoft.com/office/drawing/2015/06/chart">
            <c:ext xmlns:c16="http://schemas.microsoft.com/office/drawing/2014/chart" uri="{C3380CC4-5D6E-409C-BE32-E72D297353CC}">
              <c16:uniqueId val="{00000000-3B4F-4DFE-A679-D701163F7BDD}"/>
            </c:ext>
          </c:extLst>
        </c:ser>
        <c:ser>
          <c:idx val="1"/>
          <c:order val="1"/>
          <c:marker>
            <c:symbol val="none"/>
          </c:marker>
          <c:val>
            <c:numRef>
              <c:f>'A1'!$C$1:$C$19</c:f>
              <c:numCache>
                <c:formatCode>General</c:formatCode>
                <c:ptCount val="19"/>
                <c:pt idx="0">
                  <c:v>0.103307848707968</c:v>
                </c:pt>
                <c:pt idx="1">
                  <c:v>0.101263320801245</c:v>
                </c:pt>
                <c:pt idx="2">
                  <c:v>0.115378811420835</c:v>
                </c:pt>
                <c:pt idx="3">
                  <c:v>7.55571457736951E-2</c:v>
                </c:pt>
                <c:pt idx="4">
                  <c:v>0.106186339262808</c:v>
                </c:pt>
                <c:pt idx="5">
                  <c:v>8.6451510058181594E-2</c:v>
                </c:pt>
                <c:pt idx="6">
                  <c:v>8.1617448348325003E-2</c:v>
                </c:pt>
                <c:pt idx="7">
                  <c:v>7.3722011198965098E-2</c:v>
                </c:pt>
                <c:pt idx="8">
                  <c:v>8.5276278280749698E-2</c:v>
                </c:pt>
                <c:pt idx="9">
                  <c:v>8.1972559560943195E-2</c:v>
                </c:pt>
                <c:pt idx="10">
                  <c:v>7.6721808378120704E-2</c:v>
                </c:pt>
                <c:pt idx="11">
                  <c:v>9.0505634625919401E-2</c:v>
                </c:pt>
                <c:pt idx="12">
                  <c:v>8.1685894581136897E-2</c:v>
                </c:pt>
                <c:pt idx="13">
                  <c:v>9.0738515342803E-2</c:v>
                </c:pt>
                <c:pt idx="14">
                  <c:v>8.0215326600955997E-2</c:v>
                </c:pt>
                <c:pt idx="15">
                  <c:v>8.8712638149933604E-2</c:v>
                </c:pt>
                <c:pt idx="16">
                  <c:v>0.110318391245433</c:v>
                </c:pt>
                <c:pt idx="17">
                  <c:v>8.6762457261221004E-2</c:v>
                </c:pt>
                <c:pt idx="18">
                  <c:v>7.90517676812795E-2</c:v>
                </c:pt>
              </c:numCache>
            </c:numRef>
          </c:val>
          <c:smooth val="0"/>
          <c:extLst xmlns:c16r2="http://schemas.microsoft.com/office/drawing/2015/06/chart">
            <c:ext xmlns:c16="http://schemas.microsoft.com/office/drawing/2014/chart" uri="{C3380CC4-5D6E-409C-BE32-E72D297353CC}">
              <c16:uniqueId val="{00000001-3B4F-4DFE-A679-D701163F7BDD}"/>
            </c:ext>
          </c:extLst>
        </c:ser>
        <c:ser>
          <c:idx val="2"/>
          <c:order val="2"/>
          <c:marker>
            <c:symbol val="none"/>
          </c:marker>
          <c:val>
            <c:numRef>
              <c:f>'A1'!$D$1:$D$19</c:f>
              <c:numCache>
                <c:formatCode>General</c:formatCode>
                <c:ptCount val="19"/>
                <c:pt idx="0">
                  <c:v>0.103307848707968</c:v>
                </c:pt>
                <c:pt idx="1">
                  <c:v>0.101263320801245</c:v>
                </c:pt>
                <c:pt idx="2">
                  <c:v>0.115378811420835</c:v>
                </c:pt>
                <c:pt idx="3">
                  <c:v>7.55571457736951E-2</c:v>
                </c:pt>
                <c:pt idx="4">
                  <c:v>0.106186339262808</c:v>
                </c:pt>
                <c:pt idx="5">
                  <c:v>8.6451510058181594E-2</c:v>
                </c:pt>
                <c:pt idx="6">
                  <c:v>8.1617448348325003E-2</c:v>
                </c:pt>
                <c:pt idx="7">
                  <c:v>7.3722011198965098E-2</c:v>
                </c:pt>
                <c:pt idx="8">
                  <c:v>8.5276278280749698E-2</c:v>
                </c:pt>
                <c:pt idx="9">
                  <c:v>8.1972559560943195E-2</c:v>
                </c:pt>
                <c:pt idx="10">
                  <c:v>7.6721808378120704E-2</c:v>
                </c:pt>
                <c:pt idx="11">
                  <c:v>9.0505634625919401E-2</c:v>
                </c:pt>
                <c:pt idx="12">
                  <c:v>8.1685894581136897E-2</c:v>
                </c:pt>
                <c:pt idx="13">
                  <c:v>9.0738515342803E-2</c:v>
                </c:pt>
                <c:pt idx="14">
                  <c:v>8.0215326600955997E-2</c:v>
                </c:pt>
                <c:pt idx="15">
                  <c:v>8.8712638149933604E-2</c:v>
                </c:pt>
                <c:pt idx="16">
                  <c:v>0.110318391245433</c:v>
                </c:pt>
                <c:pt idx="17">
                  <c:v>8.6762457261221004E-2</c:v>
                </c:pt>
                <c:pt idx="18">
                  <c:v>7.90517676812795E-2</c:v>
                </c:pt>
              </c:numCache>
            </c:numRef>
          </c:val>
          <c:smooth val="0"/>
          <c:extLst xmlns:c16r2="http://schemas.microsoft.com/office/drawing/2015/06/chart">
            <c:ext xmlns:c16="http://schemas.microsoft.com/office/drawing/2014/chart" uri="{C3380CC4-5D6E-409C-BE32-E72D297353CC}">
              <c16:uniqueId val="{00000002-3B4F-4DFE-A679-D701163F7BDD}"/>
            </c:ext>
          </c:extLst>
        </c:ser>
        <c:dLbls>
          <c:showLegendKey val="0"/>
          <c:showVal val="0"/>
          <c:showCatName val="0"/>
          <c:showSerName val="0"/>
          <c:showPercent val="0"/>
          <c:showBubbleSize val="0"/>
        </c:dLbls>
        <c:smooth val="0"/>
        <c:axId val="320598864"/>
        <c:axId val="320599408"/>
      </c:lineChart>
      <c:catAx>
        <c:axId val="320598864"/>
        <c:scaling>
          <c:orientation val="minMax"/>
        </c:scaling>
        <c:delete val="0"/>
        <c:axPos val="b"/>
        <c:majorTickMark val="out"/>
        <c:minorTickMark val="none"/>
        <c:tickLblPos val="nextTo"/>
        <c:crossAx val="320599408"/>
        <c:crosses val="autoZero"/>
        <c:auto val="1"/>
        <c:lblAlgn val="ctr"/>
        <c:lblOffset val="100"/>
        <c:noMultiLvlLbl val="0"/>
      </c:catAx>
      <c:valAx>
        <c:axId val="320599408"/>
        <c:scaling>
          <c:orientation val="minMax"/>
        </c:scaling>
        <c:delete val="0"/>
        <c:axPos val="l"/>
        <c:majorGridlines/>
        <c:numFmt formatCode="General" sourceLinked="1"/>
        <c:majorTickMark val="out"/>
        <c:minorTickMark val="none"/>
        <c:tickLblPos val="nextTo"/>
        <c:crossAx val="320598864"/>
        <c:crosses val="autoZero"/>
        <c:crossBetween val="between"/>
      </c:valAx>
    </c:plotArea>
    <c:plotVisOnly val="1"/>
    <c:dispBlanksAs val="zero"/>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marker>
            <c:symbol val="none"/>
          </c:marker>
          <c:val>
            <c:numRef>
              <c:f>'A1'!$C$34:$C$51</c:f>
              <c:numCache>
                <c:formatCode>General</c:formatCode>
                <c:ptCount val="18"/>
                <c:pt idx="0">
                  <c:v>6.7803314495181094E-2</c:v>
                </c:pt>
                <c:pt idx="1">
                  <c:v>6.06309482123207E-2</c:v>
                </c:pt>
                <c:pt idx="2">
                  <c:v>6.6086090324451993E-2</c:v>
                </c:pt>
                <c:pt idx="3">
                  <c:v>8.8768848498934697E-2</c:v>
                </c:pt>
                <c:pt idx="4">
                  <c:v>6.7344811504965102E-2</c:v>
                </c:pt>
                <c:pt idx="5">
                  <c:v>7.4835574291294296E-2</c:v>
                </c:pt>
                <c:pt idx="6">
                  <c:v>6.8984693687018206E-2</c:v>
                </c:pt>
                <c:pt idx="7">
                  <c:v>7.7848029626770399E-2</c:v>
                </c:pt>
                <c:pt idx="8">
                  <c:v>6.0528737494886499E-2</c:v>
                </c:pt>
                <c:pt idx="9">
                  <c:v>6.4691844542047794E-2</c:v>
                </c:pt>
                <c:pt idx="10">
                  <c:v>5.9982053406898897E-2</c:v>
                </c:pt>
                <c:pt idx="11">
                  <c:v>6.1825510652455298E-2</c:v>
                </c:pt>
                <c:pt idx="12">
                  <c:v>7.4121729615056503E-2</c:v>
                </c:pt>
                <c:pt idx="13">
                  <c:v>7.5232831989725801E-2</c:v>
                </c:pt>
                <c:pt idx="14">
                  <c:v>6.12493398052694E-2</c:v>
                </c:pt>
                <c:pt idx="15">
                  <c:v>7.8833308379209294E-2</c:v>
                </c:pt>
                <c:pt idx="16">
                  <c:v>7.3096712208694306E-2</c:v>
                </c:pt>
                <c:pt idx="17">
                  <c:v>8.1015488345825296E-2</c:v>
                </c:pt>
              </c:numCache>
            </c:numRef>
          </c:val>
          <c:smooth val="0"/>
          <c:extLst xmlns:c16r2="http://schemas.microsoft.com/office/drawing/2015/06/chart">
            <c:ext xmlns:c16="http://schemas.microsoft.com/office/drawing/2014/chart" uri="{C3380CC4-5D6E-409C-BE32-E72D297353CC}">
              <c16:uniqueId val="{00000000-0675-47CA-84F0-12D10514C3B2}"/>
            </c:ext>
          </c:extLst>
        </c:ser>
        <c:dLbls>
          <c:showLegendKey val="0"/>
          <c:showVal val="0"/>
          <c:showCatName val="0"/>
          <c:showSerName val="0"/>
          <c:showPercent val="0"/>
          <c:showBubbleSize val="0"/>
        </c:dLbls>
        <c:smooth val="0"/>
        <c:axId val="320591792"/>
        <c:axId val="320599952"/>
      </c:lineChart>
      <c:catAx>
        <c:axId val="320591792"/>
        <c:scaling>
          <c:orientation val="minMax"/>
        </c:scaling>
        <c:delete val="1"/>
        <c:axPos val="b"/>
        <c:majorTickMark val="out"/>
        <c:minorTickMark val="none"/>
        <c:tickLblPos val="nextTo"/>
        <c:crossAx val="320599952"/>
        <c:crosses val="autoZero"/>
        <c:auto val="1"/>
        <c:lblAlgn val="ctr"/>
        <c:lblOffset val="100"/>
        <c:noMultiLvlLbl val="0"/>
      </c:catAx>
      <c:valAx>
        <c:axId val="320599952"/>
        <c:scaling>
          <c:orientation val="minMax"/>
        </c:scaling>
        <c:delete val="1"/>
        <c:axPos val="l"/>
        <c:majorGridlines/>
        <c:numFmt formatCode="General" sourceLinked="1"/>
        <c:majorTickMark val="out"/>
        <c:minorTickMark val="none"/>
        <c:tickLblPos val="nextTo"/>
        <c:crossAx val="320591792"/>
        <c:crosses val="autoZero"/>
        <c:crossBetween val="between"/>
      </c:valAx>
    </c:plotArea>
    <c:plotVisOnly val="1"/>
    <c:dispBlanksAs val="zero"/>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marker>
            <c:symbol val="none"/>
          </c:marker>
          <c:val>
            <c:numRef>
              <c:f>'A1'!$C$7:$C$21</c:f>
              <c:numCache>
                <c:formatCode>General</c:formatCode>
                <c:ptCount val="15"/>
                <c:pt idx="0">
                  <c:v>8.1617448348325003E-2</c:v>
                </c:pt>
                <c:pt idx="1">
                  <c:v>7.3722011198965098E-2</c:v>
                </c:pt>
                <c:pt idx="2">
                  <c:v>8.5276278280749698E-2</c:v>
                </c:pt>
                <c:pt idx="3">
                  <c:v>8.1972559560943195E-2</c:v>
                </c:pt>
                <c:pt idx="4">
                  <c:v>7.6721808378120704E-2</c:v>
                </c:pt>
                <c:pt idx="5">
                  <c:v>9.0505634625919401E-2</c:v>
                </c:pt>
                <c:pt idx="6">
                  <c:v>8.1685894581136897E-2</c:v>
                </c:pt>
                <c:pt idx="7">
                  <c:v>9.0738515342803E-2</c:v>
                </c:pt>
                <c:pt idx="8">
                  <c:v>8.0215326600955997E-2</c:v>
                </c:pt>
                <c:pt idx="9">
                  <c:v>8.8712638149933604E-2</c:v>
                </c:pt>
                <c:pt idx="10">
                  <c:v>0.110318391245433</c:v>
                </c:pt>
                <c:pt idx="11">
                  <c:v>8.6762457261221004E-2</c:v>
                </c:pt>
                <c:pt idx="12">
                  <c:v>7.90517676812795E-2</c:v>
                </c:pt>
                <c:pt idx="13">
                  <c:v>7.6142658200020003E-2</c:v>
                </c:pt>
                <c:pt idx="14">
                  <c:v>5.8678977988261799E-2</c:v>
                </c:pt>
              </c:numCache>
            </c:numRef>
          </c:val>
          <c:smooth val="0"/>
          <c:extLst xmlns:c16r2="http://schemas.microsoft.com/office/drawing/2015/06/chart">
            <c:ext xmlns:c16="http://schemas.microsoft.com/office/drawing/2014/chart" uri="{C3380CC4-5D6E-409C-BE32-E72D297353CC}">
              <c16:uniqueId val="{00000000-4175-4EAA-8B91-5E53CC0B4139}"/>
            </c:ext>
          </c:extLst>
        </c:ser>
        <c:ser>
          <c:idx val="1"/>
          <c:order val="1"/>
          <c:marker>
            <c:symbol val="none"/>
          </c:marker>
          <c:val>
            <c:numRef>
              <c:f>'A1'!$D$7:$D$21</c:f>
              <c:numCache>
                <c:formatCode>General</c:formatCode>
                <c:ptCount val="15"/>
                <c:pt idx="0">
                  <c:v>8.1617448348325003E-2</c:v>
                </c:pt>
                <c:pt idx="1">
                  <c:v>7.3722011198965098E-2</c:v>
                </c:pt>
                <c:pt idx="2">
                  <c:v>8.5276278280749698E-2</c:v>
                </c:pt>
                <c:pt idx="3">
                  <c:v>8.1972559560943195E-2</c:v>
                </c:pt>
                <c:pt idx="4">
                  <c:v>7.6721808378120704E-2</c:v>
                </c:pt>
                <c:pt idx="5">
                  <c:v>9.0505634625919401E-2</c:v>
                </c:pt>
                <c:pt idx="6">
                  <c:v>8.1685894581136897E-2</c:v>
                </c:pt>
                <c:pt idx="7">
                  <c:v>9.0738515342803E-2</c:v>
                </c:pt>
                <c:pt idx="8">
                  <c:v>8.0215326600955997E-2</c:v>
                </c:pt>
                <c:pt idx="9">
                  <c:v>8.8712638149933604E-2</c:v>
                </c:pt>
                <c:pt idx="10">
                  <c:v>0.110318391245433</c:v>
                </c:pt>
                <c:pt idx="11">
                  <c:v>8.6762457261221004E-2</c:v>
                </c:pt>
                <c:pt idx="12">
                  <c:v>7.90517676812795E-2</c:v>
                </c:pt>
                <c:pt idx="13">
                  <c:v>7.6142658200020003E-2</c:v>
                </c:pt>
                <c:pt idx="14">
                  <c:v>5.8678977988261799E-2</c:v>
                </c:pt>
              </c:numCache>
            </c:numRef>
          </c:val>
          <c:smooth val="0"/>
          <c:extLst xmlns:c16r2="http://schemas.microsoft.com/office/drawing/2015/06/chart">
            <c:ext xmlns:c16="http://schemas.microsoft.com/office/drawing/2014/chart" uri="{C3380CC4-5D6E-409C-BE32-E72D297353CC}">
              <c16:uniqueId val="{00000001-4175-4EAA-8B91-5E53CC0B4139}"/>
            </c:ext>
          </c:extLst>
        </c:ser>
        <c:dLbls>
          <c:showLegendKey val="0"/>
          <c:showVal val="0"/>
          <c:showCatName val="0"/>
          <c:showSerName val="0"/>
          <c:showPercent val="0"/>
          <c:showBubbleSize val="0"/>
        </c:dLbls>
        <c:smooth val="0"/>
        <c:axId val="320602128"/>
        <c:axId val="320796800"/>
      </c:lineChart>
      <c:catAx>
        <c:axId val="320602128"/>
        <c:scaling>
          <c:orientation val="minMax"/>
        </c:scaling>
        <c:delete val="0"/>
        <c:axPos val="b"/>
        <c:majorTickMark val="out"/>
        <c:minorTickMark val="none"/>
        <c:tickLblPos val="nextTo"/>
        <c:crossAx val="320796800"/>
        <c:crosses val="autoZero"/>
        <c:auto val="1"/>
        <c:lblAlgn val="ctr"/>
        <c:lblOffset val="100"/>
        <c:noMultiLvlLbl val="0"/>
      </c:catAx>
      <c:valAx>
        <c:axId val="320796800"/>
        <c:scaling>
          <c:orientation val="minMax"/>
        </c:scaling>
        <c:delete val="0"/>
        <c:axPos val="l"/>
        <c:majorGridlines/>
        <c:numFmt formatCode="General" sourceLinked="1"/>
        <c:majorTickMark val="out"/>
        <c:minorTickMark val="none"/>
        <c:tickLblPos val="nextTo"/>
        <c:crossAx val="320602128"/>
        <c:crosses val="autoZero"/>
        <c:crossBetween val="between"/>
      </c:valAx>
    </c:plotArea>
    <c:plotVisOnly val="1"/>
    <c:dispBlanksAs val="zero"/>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marker>
            <c:symbol val="none"/>
          </c:marker>
          <c:val>
            <c:numRef>
              <c:f>'A1'!$D$1:$D$20</c:f>
              <c:numCache>
                <c:formatCode>General</c:formatCode>
                <c:ptCount val="20"/>
                <c:pt idx="0">
                  <c:v>0.103307848707968</c:v>
                </c:pt>
                <c:pt idx="1">
                  <c:v>0.101263320801245</c:v>
                </c:pt>
                <c:pt idx="2">
                  <c:v>0.115378811420835</c:v>
                </c:pt>
                <c:pt idx="3">
                  <c:v>7.55571457736951E-2</c:v>
                </c:pt>
                <c:pt idx="4">
                  <c:v>0.106186339262808</c:v>
                </c:pt>
                <c:pt idx="5">
                  <c:v>8.6451510058181594E-2</c:v>
                </c:pt>
                <c:pt idx="6">
                  <c:v>8.1617448348325003E-2</c:v>
                </c:pt>
                <c:pt idx="7">
                  <c:v>7.3722011198965098E-2</c:v>
                </c:pt>
                <c:pt idx="8">
                  <c:v>8.5276278280749698E-2</c:v>
                </c:pt>
                <c:pt idx="9">
                  <c:v>8.1972559560943195E-2</c:v>
                </c:pt>
                <c:pt idx="10">
                  <c:v>7.6721808378120704E-2</c:v>
                </c:pt>
                <c:pt idx="11">
                  <c:v>9.0505634625919401E-2</c:v>
                </c:pt>
                <c:pt idx="12">
                  <c:v>8.1685894581136897E-2</c:v>
                </c:pt>
                <c:pt idx="13">
                  <c:v>9.0738515342803E-2</c:v>
                </c:pt>
                <c:pt idx="14">
                  <c:v>8.0215326600955997E-2</c:v>
                </c:pt>
                <c:pt idx="15">
                  <c:v>8.8712638149933604E-2</c:v>
                </c:pt>
                <c:pt idx="16">
                  <c:v>0.110318391245433</c:v>
                </c:pt>
                <c:pt idx="17">
                  <c:v>8.6762457261221004E-2</c:v>
                </c:pt>
                <c:pt idx="18">
                  <c:v>7.90517676812795E-2</c:v>
                </c:pt>
                <c:pt idx="19">
                  <c:v>7.6142658200020003E-2</c:v>
                </c:pt>
              </c:numCache>
            </c:numRef>
          </c:val>
          <c:smooth val="0"/>
          <c:extLst xmlns:c16r2="http://schemas.microsoft.com/office/drawing/2015/06/chart">
            <c:ext xmlns:c16="http://schemas.microsoft.com/office/drawing/2014/chart" uri="{C3380CC4-5D6E-409C-BE32-E72D297353CC}">
              <c16:uniqueId val="{00000000-CEEE-49E2-B88C-751E318E5B07}"/>
            </c:ext>
          </c:extLst>
        </c:ser>
        <c:dLbls>
          <c:showLegendKey val="0"/>
          <c:showVal val="0"/>
          <c:showCatName val="0"/>
          <c:showSerName val="0"/>
          <c:showPercent val="0"/>
          <c:showBubbleSize val="0"/>
        </c:dLbls>
        <c:smooth val="0"/>
        <c:axId val="331770448"/>
        <c:axId val="331770992"/>
      </c:lineChart>
      <c:catAx>
        <c:axId val="331770448"/>
        <c:scaling>
          <c:orientation val="minMax"/>
        </c:scaling>
        <c:delete val="0"/>
        <c:axPos val="b"/>
        <c:majorTickMark val="out"/>
        <c:minorTickMark val="none"/>
        <c:tickLblPos val="nextTo"/>
        <c:crossAx val="331770992"/>
        <c:crosses val="autoZero"/>
        <c:auto val="1"/>
        <c:lblAlgn val="ctr"/>
        <c:lblOffset val="100"/>
        <c:noMultiLvlLbl val="0"/>
      </c:catAx>
      <c:valAx>
        <c:axId val="331770992"/>
        <c:scaling>
          <c:orientation val="minMax"/>
        </c:scaling>
        <c:delete val="0"/>
        <c:axPos val="l"/>
        <c:majorGridlines/>
        <c:numFmt formatCode="General" sourceLinked="1"/>
        <c:majorTickMark val="out"/>
        <c:minorTickMark val="none"/>
        <c:tickLblPos val="nextTo"/>
        <c:crossAx val="331770448"/>
        <c:crosses val="autoZero"/>
        <c:crossBetween val="between"/>
      </c:valAx>
    </c:plotArea>
    <c:plotVisOnly val="1"/>
    <c:dispBlanksAs val="zero"/>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marker>
            <c:symbol val="none"/>
          </c:marker>
          <c:val>
            <c:numRef>
              <c:f>'A1'!$B$1:$B$19</c:f>
              <c:numCache>
                <c:formatCode>General</c:formatCode>
                <c:ptCount val="19"/>
                <c:pt idx="0">
                  <c:v>0.13317779800228999</c:v>
                </c:pt>
                <c:pt idx="1">
                  <c:v>0.118612182575676</c:v>
                </c:pt>
                <c:pt idx="2">
                  <c:v>0.17089824676412499</c:v>
                </c:pt>
                <c:pt idx="3">
                  <c:v>8.6126065282010403E-2</c:v>
                </c:pt>
                <c:pt idx="4">
                  <c:v>0.101515224778222</c:v>
                </c:pt>
                <c:pt idx="5">
                  <c:v>0.121416563847918</c:v>
                </c:pt>
                <c:pt idx="6">
                  <c:v>0.11288887794637301</c:v>
                </c:pt>
                <c:pt idx="7">
                  <c:v>9.6750112414775394E-2</c:v>
                </c:pt>
                <c:pt idx="8">
                  <c:v>0.122193364134212</c:v>
                </c:pt>
                <c:pt idx="9">
                  <c:v>9.1065007931521294E-2</c:v>
                </c:pt>
                <c:pt idx="10">
                  <c:v>9.5849873952639705E-2</c:v>
                </c:pt>
                <c:pt idx="11">
                  <c:v>0.12317166062203801</c:v>
                </c:pt>
                <c:pt idx="12">
                  <c:v>6.8832595181182704E-2</c:v>
                </c:pt>
                <c:pt idx="13">
                  <c:v>0.12763016086631301</c:v>
                </c:pt>
                <c:pt idx="14">
                  <c:v>0.115600590354243</c:v>
                </c:pt>
                <c:pt idx="15">
                  <c:v>0.11991858878341199</c:v>
                </c:pt>
                <c:pt idx="16">
                  <c:v>0.15918158354804199</c:v>
                </c:pt>
                <c:pt idx="17">
                  <c:v>0.11826417703747399</c:v>
                </c:pt>
                <c:pt idx="18">
                  <c:v>0.110951626733178</c:v>
                </c:pt>
              </c:numCache>
            </c:numRef>
          </c:val>
          <c:smooth val="0"/>
          <c:extLst xmlns:c16r2="http://schemas.microsoft.com/office/drawing/2015/06/chart">
            <c:ext xmlns:c16="http://schemas.microsoft.com/office/drawing/2014/chart" uri="{C3380CC4-5D6E-409C-BE32-E72D297353CC}">
              <c16:uniqueId val="{00000000-8CC3-44EE-B2B1-37BF497A261A}"/>
            </c:ext>
          </c:extLst>
        </c:ser>
        <c:ser>
          <c:idx val="1"/>
          <c:order val="1"/>
          <c:marker>
            <c:symbol val="none"/>
          </c:marker>
          <c:val>
            <c:numRef>
              <c:f>'A1'!$C$1:$C$19</c:f>
              <c:numCache>
                <c:formatCode>General</c:formatCode>
                <c:ptCount val="19"/>
                <c:pt idx="0">
                  <c:v>0.103307848707968</c:v>
                </c:pt>
                <c:pt idx="1">
                  <c:v>0.101263320801245</c:v>
                </c:pt>
                <c:pt idx="2">
                  <c:v>0.115378811420835</c:v>
                </c:pt>
                <c:pt idx="3">
                  <c:v>7.55571457736951E-2</c:v>
                </c:pt>
                <c:pt idx="4">
                  <c:v>0.106186339262808</c:v>
                </c:pt>
                <c:pt idx="5">
                  <c:v>8.6451510058181594E-2</c:v>
                </c:pt>
                <c:pt idx="6">
                  <c:v>8.1617448348325003E-2</c:v>
                </c:pt>
                <c:pt idx="7">
                  <c:v>7.3722011198965098E-2</c:v>
                </c:pt>
                <c:pt idx="8">
                  <c:v>8.5276278280749698E-2</c:v>
                </c:pt>
                <c:pt idx="9">
                  <c:v>8.1972559560943195E-2</c:v>
                </c:pt>
                <c:pt idx="10">
                  <c:v>7.6721808378120704E-2</c:v>
                </c:pt>
                <c:pt idx="11">
                  <c:v>9.0505634625919401E-2</c:v>
                </c:pt>
                <c:pt idx="12">
                  <c:v>8.1685894581136897E-2</c:v>
                </c:pt>
                <c:pt idx="13">
                  <c:v>9.0738515342803E-2</c:v>
                </c:pt>
                <c:pt idx="14">
                  <c:v>8.0215326600955997E-2</c:v>
                </c:pt>
                <c:pt idx="15">
                  <c:v>8.8712638149933604E-2</c:v>
                </c:pt>
                <c:pt idx="16">
                  <c:v>0.110318391245433</c:v>
                </c:pt>
                <c:pt idx="17">
                  <c:v>8.6762457261221004E-2</c:v>
                </c:pt>
                <c:pt idx="18">
                  <c:v>7.90517676812795E-2</c:v>
                </c:pt>
              </c:numCache>
            </c:numRef>
          </c:val>
          <c:smooth val="0"/>
          <c:extLst xmlns:c16r2="http://schemas.microsoft.com/office/drawing/2015/06/chart">
            <c:ext xmlns:c16="http://schemas.microsoft.com/office/drawing/2014/chart" uri="{C3380CC4-5D6E-409C-BE32-E72D297353CC}">
              <c16:uniqueId val="{00000001-8CC3-44EE-B2B1-37BF497A261A}"/>
            </c:ext>
          </c:extLst>
        </c:ser>
        <c:ser>
          <c:idx val="2"/>
          <c:order val="2"/>
          <c:marker>
            <c:symbol val="none"/>
          </c:marker>
          <c:val>
            <c:numRef>
              <c:f>'A1'!$D$1:$D$19</c:f>
              <c:numCache>
                <c:formatCode>General</c:formatCode>
                <c:ptCount val="19"/>
                <c:pt idx="0">
                  <c:v>0.103307848707968</c:v>
                </c:pt>
                <c:pt idx="1">
                  <c:v>0.101263320801245</c:v>
                </c:pt>
                <c:pt idx="2">
                  <c:v>0.115378811420835</c:v>
                </c:pt>
                <c:pt idx="3">
                  <c:v>7.55571457736951E-2</c:v>
                </c:pt>
                <c:pt idx="4">
                  <c:v>0.106186339262808</c:v>
                </c:pt>
                <c:pt idx="5">
                  <c:v>8.6451510058181594E-2</c:v>
                </c:pt>
                <c:pt idx="6">
                  <c:v>8.1617448348325003E-2</c:v>
                </c:pt>
                <c:pt idx="7">
                  <c:v>7.3722011198965098E-2</c:v>
                </c:pt>
                <c:pt idx="8">
                  <c:v>8.5276278280749698E-2</c:v>
                </c:pt>
                <c:pt idx="9">
                  <c:v>8.1972559560943195E-2</c:v>
                </c:pt>
                <c:pt idx="10">
                  <c:v>7.6721808378120704E-2</c:v>
                </c:pt>
                <c:pt idx="11">
                  <c:v>9.0505634625919401E-2</c:v>
                </c:pt>
                <c:pt idx="12">
                  <c:v>8.1685894581136897E-2</c:v>
                </c:pt>
                <c:pt idx="13">
                  <c:v>9.0738515342803E-2</c:v>
                </c:pt>
                <c:pt idx="14">
                  <c:v>8.0215326600955997E-2</c:v>
                </c:pt>
                <c:pt idx="15">
                  <c:v>8.8712638149933604E-2</c:v>
                </c:pt>
                <c:pt idx="16">
                  <c:v>0.110318391245433</c:v>
                </c:pt>
                <c:pt idx="17">
                  <c:v>8.6762457261221004E-2</c:v>
                </c:pt>
                <c:pt idx="18">
                  <c:v>7.90517676812795E-2</c:v>
                </c:pt>
              </c:numCache>
            </c:numRef>
          </c:val>
          <c:smooth val="0"/>
          <c:extLst xmlns:c16r2="http://schemas.microsoft.com/office/drawing/2015/06/chart">
            <c:ext xmlns:c16="http://schemas.microsoft.com/office/drawing/2014/chart" uri="{C3380CC4-5D6E-409C-BE32-E72D297353CC}">
              <c16:uniqueId val="{00000002-8CC3-44EE-B2B1-37BF497A261A}"/>
            </c:ext>
          </c:extLst>
        </c:ser>
        <c:dLbls>
          <c:showLegendKey val="0"/>
          <c:showVal val="0"/>
          <c:showCatName val="0"/>
          <c:showSerName val="0"/>
          <c:showPercent val="0"/>
          <c:showBubbleSize val="0"/>
        </c:dLbls>
        <c:smooth val="0"/>
        <c:axId val="331768816"/>
        <c:axId val="331771536"/>
      </c:lineChart>
      <c:catAx>
        <c:axId val="331768816"/>
        <c:scaling>
          <c:orientation val="minMax"/>
        </c:scaling>
        <c:delete val="0"/>
        <c:axPos val="b"/>
        <c:majorTickMark val="out"/>
        <c:minorTickMark val="none"/>
        <c:tickLblPos val="nextTo"/>
        <c:crossAx val="331771536"/>
        <c:crosses val="autoZero"/>
        <c:auto val="1"/>
        <c:lblAlgn val="ctr"/>
        <c:lblOffset val="100"/>
        <c:noMultiLvlLbl val="0"/>
      </c:catAx>
      <c:valAx>
        <c:axId val="331771536"/>
        <c:scaling>
          <c:orientation val="minMax"/>
        </c:scaling>
        <c:delete val="0"/>
        <c:axPos val="l"/>
        <c:majorGridlines/>
        <c:numFmt formatCode="General" sourceLinked="1"/>
        <c:majorTickMark val="out"/>
        <c:minorTickMark val="none"/>
        <c:tickLblPos val="nextTo"/>
        <c:crossAx val="331768816"/>
        <c:crosses val="autoZero"/>
        <c:crossBetween val="between"/>
      </c:valAx>
    </c:plotArea>
    <c:plotVisOnly val="1"/>
    <c:dispBlanksAs val="zero"/>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marker>
            <c:symbol val="none"/>
          </c:marker>
          <c:val>
            <c:numRef>
              <c:f>'A1'!$C$34:$C$51</c:f>
              <c:numCache>
                <c:formatCode>General</c:formatCode>
                <c:ptCount val="18"/>
                <c:pt idx="0">
                  <c:v>6.7803314495181094E-2</c:v>
                </c:pt>
                <c:pt idx="1">
                  <c:v>6.06309482123207E-2</c:v>
                </c:pt>
                <c:pt idx="2">
                  <c:v>6.6086090324451993E-2</c:v>
                </c:pt>
                <c:pt idx="3">
                  <c:v>8.8768848498934697E-2</c:v>
                </c:pt>
                <c:pt idx="4">
                  <c:v>6.7344811504965102E-2</c:v>
                </c:pt>
                <c:pt idx="5">
                  <c:v>7.4835574291294296E-2</c:v>
                </c:pt>
                <c:pt idx="6">
                  <c:v>6.8984693687018206E-2</c:v>
                </c:pt>
                <c:pt idx="7">
                  <c:v>7.7848029626770399E-2</c:v>
                </c:pt>
                <c:pt idx="8">
                  <c:v>6.0528737494886499E-2</c:v>
                </c:pt>
                <c:pt idx="9">
                  <c:v>6.4691844542047794E-2</c:v>
                </c:pt>
                <c:pt idx="10">
                  <c:v>5.9982053406898897E-2</c:v>
                </c:pt>
                <c:pt idx="11">
                  <c:v>6.1825510652455298E-2</c:v>
                </c:pt>
                <c:pt idx="12">
                  <c:v>7.4121729615056503E-2</c:v>
                </c:pt>
                <c:pt idx="13">
                  <c:v>7.5232831989725801E-2</c:v>
                </c:pt>
                <c:pt idx="14">
                  <c:v>6.12493398052694E-2</c:v>
                </c:pt>
                <c:pt idx="15">
                  <c:v>7.8833308379209294E-2</c:v>
                </c:pt>
                <c:pt idx="16">
                  <c:v>7.3096712208694306E-2</c:v>
                </c:pt>
                <c:pt idx="17">
                  <c:v>8.1015488345825296E-2</c:v>
                </c:pt>
              </c:numCache>
            </c:numRef>
          </c:val>
          <c:smooth val="0"/>
          <c:extLst xmlns:c16r2="http://schemas.microsoft.com/office/drawing/2015/06/chart">
            <c:ext xmlns:c16="http://schemas.microsoft.com/office/drawing/2014/chart" uri="{C3380CC4-5D6E-409C-BE32-E72D297353CC}">
              <c16:uniqueId val="{00000000-7A7C-4837-AD14-D2415B0003F4}"/>
            </c:ext>
          </c:extLst>
        </c:ser>
        <c:dLbls>
          <c:showLegendKey val="0"/>
          <c:showVal val="0"/>
          <c:showCatName val="0"/>
          <c:showSerName val="0"/>
          <c:showPercent val="0"/>
          <c:showBubbleSize val="0"/>
        </c:dLbls>
        <c:smooth val="0"/>
        <c:axId val="331769360"/>
        <c:axId val="331767728"/>
      </c:lineChart>
      <c:catAx>
        <c:axId val="331769360"/>
        <c:scaling>
          <c:orientation val="minMax"/>
        </c:scaling>
        <c:delete val="1"/>
        <c:axPos val="b"/>
        <c:majorTickMark val="out"/>
        <c:minorTickMark val="none"/>
        <c:tickLblPos val="nextTo"/>
        <c:crossAx val="331767728"/>
        <c:crosses val="autoZero"/>
        <c:auto val="1"/>
        <c:lblAlgn val="ctr"/>
        <c:lblOffset val="100"/>
        <c:noMultiLvlLbl val="0"/>
      </c:catAx>
      <c:valAx>
        <c:axId val="331767728"/>
        <c:scaling>
          <c:orientation val="minMax"/>
        </c:scaling>
        <c:delete val="1"/>
        <c:axPos val="l"/>
        <c:majorGridlines/>
        <c:numFmt formatCode="General" sourceLinked="1"/>
        <c:majorTickMark val="out"/>
        <c:minorTickMark val="none"/>
        <c:tickLblPos val="nextTo"/>
        <c:crossAx val="331769360"/>
        <c:crosses val="autoZero"/>
        <c:crossBetween val="between"/>
      </c:valAx>
    </c:plotArea>
    <c:plotVisOnly val="1"/>
    <c:dispBlanksAs val="zero"/>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marker>
            <c:symbol val="none"/>
          </c:marker>
          <c:val>
            <c:numRef>
              <c:f>'A1'!$C$7:$C$21</c:f>
              <c:numCache>
                <c:formatCode>General</c:formatCode>
                <c:ptCount val="15"/>
                <c:pt idx="0">
                  <c:v>8.1617448348325003E-2</c:v>
                </c:pt>
                <c:pt idx="1">
                  <c:v>7.3722011198965098E-2</c:v>
                </c:pt>
                <c:pt idx="2">
                  <c:v>8.5276278280749698E-2</c:v>
                </c:pt>
                <c:pt idx="3">
                  <c:v>8.1972559560943195E-2</c:v>
                </c:pt>
                <c:pt idx="4">
                  <c:v>7.6721808378120704E-2</c:v>
                </c:pt>
                <c:pt idx="5">
                  <c:v>9.0505634625919401E-2</c:v>
                </c:pt>
                <c:pt idx="6">
                  <c:v>8.1685894581136897E-2</c:v>
                </c:pt>
                <c:pt idx="7">
                  <c:v>9.0738515342803E-2</c:v>
                </c:pt>
                <c:pt idx="8">
                  <c:v>8.0215326600955997E-2</c:v>
                </c:pt>
                <c:pt idx="9">
                  <c:v>8.8712638149933604E-2</c:v>
                </c:pt>
                <c:pt idx="10">
                  <c:v>0.110318391245433</c:v>
                </c:pt>
                <c:pt idx="11">
                  <c:v>8.6762457261221004E-2</c:v>
                </c:pt>
                <c:pt idx="12">
                  <c:v>7.90517676812795E-2</c:v>
                </c:pt>
                <c:pt idx="13">
                  <c:v>7.6142658200020003E-2</c:v>
                </c:pt>
                <c:pt idx="14">
                  <c:v>5.8678977988261799E-2</c:v>
                </c:pt>
              </c:numCache>
            </c:numRef>
          </c:val>
          <c:smooth val="0"/>
          <c:extLst xmlns:c16r2="http://schemas.microsoft.com/office/drawing/2015/06/chart">
            <c:ext xmlns:c16="http://schemas.microsoft.com/office/drawing/2014/chart" uri="{C3380CC4-5D6E-409C-BE32-E72D297353CC}">
              <c16:uniqueId val="{00000000-DD9B-4768-BA75-F780A0B70060}"/>
            </c:ext>
          </c:extLst>
        </c:ser>
        <c:ser>
          <c:idx val="1"/>
          <c:order val="1"/>
          <c:marker>
            <c:symbol val="none"/>
          </c:marker>
          <c:val>
            <c:numRef>
              <c:f>'A1'!$D$7:$D$21</c:f>
              <c:numCache>
                <c:formatCode>General</c:formatCode>
                <c:ptCount val="15"/>
                <c:pt idx="0">
                  <c:v>8.1617448348325003E-2</c:v>
                </c:pt>
                <c:pt idx="1">
                  <c:v>7.3722011198965098E-2</c:v>
                </c:pt>
                <c:pt idx="2">
                  <c:v>8.5276278280749698E-2</c:v>
                </c:pt>
                <c:pt idx="3">
                  <c:v>8.1972559560943195E-2</c:v>
                </c:pt>
                <c:pt idx="4">
                  <c:v>7.6721808378120704E-2</c:v>
                </c:pt>
                <c:pt idx="5">
                  <c:v>9.0505634625919401E-2</c:v>
                </c:pt>
                <c:pt idx="6">
                  <c:v>8.1685894581136897E-2</c:v>
                </c:pt>
                <c:pt idx="7">
                  <c:v>9.0738515342803E-2</c:v>
                </c:pt>
                <c:pt idx="8">
                  <c:v>8.0215326600955997E-2</c:v>
                </c:pt>
                <c:pt idx="9">
                  <c:v>8.8712638149933604E-2</c:v>
                </c:pt>
                <c:pt idx="10">
                  <c:v>0.110318391245433</c:v>
                </c:pt>
                <c:pt idx="11">
                  <c:v>8.6762457261221004E-2</c:v>
                </c:pt>
                <c:pt idx="12">
                  <c:v>7.90517676812795E-2</c:v>
                </c:pt>
                <c:pt idx="13">
                  <c:v>7.6142658200020003E-2</c:v>
                </c:pt>
                <c:pt idx="14">
                  <c:v>5.8678977988261799E-2</c:v>
                </c:pt>
              </c:numCache>
            </c:numRef>
          </c:val>
          <c:smooth val="0"/>
          <c:extLst xmlns:c16r2="http://schemas.microsoft.com/office/drawing/2015/06/chart">
            <c:ext xmlns:c16="http://schemas.microsoft.com/office/drawing/2014/chart" uri="{C3380CC4-5D6E-409C-BE32-E72D297353CC}">
              <c16:uniqueId val="{00000001-DD9B-4768-BA75-F780A0B70060}"/>
            </c:ext>
          </c:extLst>
        </c:ser>
        <c:dLbls>
          <c:showLegendKey val="0"/>
          <c:showVal val="0"/>
          <c:showCatName val="0"/>
          <c:showSerName val="0"/>
          <c:showPercent val="0"/>
          <c:showBubbleSize val="0"/>
        </c:dLbls>
        <c:smooth val="0"/>
        <c:axId val="579636416"/>
        <c:axId val="579635328"/>
      </c:lineChart>
      <c:catAx>
        <c:axId val="579636416"/>
        <c:scaling>
          <c:orientation val="minMax"/>
        </c:scaling>
        <c:delete val="0"/>
        <c:axPos val="b"/>
        <c:majorTickMark val="out"/>
        <c:minorTickMark val="none"/>
        <c:tickLblPos val="nextTo"/>
        <c:crossAx val="579635328"/>
        <c:crosses val="autoZero"/>
        <c:auto val="1"/>
        <c:lblAlgn val="ctr"/>
        <c:lblOffset val="100"/>
        <c:noMultiLvlLbl val="0"/>
      </c:catAx>
      <c:valAx>
        <c:axId val="579635328"/>
        <c:scaling>
          <c:orientation val="minMax"/>
        </c:scaling>
        <c:delete val="0"/>
        <c:axPos val="l"/>
        <c:majorGridlines/>
        <c:numFmt formatCode="General" sourceLinked="1"/>
        <c:majorTickMark val="out"/>
        <c:minorTickMark val="none"/>
        <c:tickLblPos val="nextTo"/>
        <c:crossAx val="579636416"/>
        <c:crosses val="autoZero"/>
        <c:crossBetween val="between"/>
      </c:valAx>
    </c:plotArea>
    <c:plotVisOnly val="1"/>
    <c:dispBlanksAs val="zero"/>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val>
            <c:numRef>
              <c:f>Sheet1!$A$1:$A$14</c:f>
              <c:numCache>
                <c:formatCode>General</c:formatCode>
                <c:ptCount val="14"/>
                <c:pt idx="0">
                  <c:v>443.27600000000001</c:v>
                </c:pt>
                <c:pt idx="1">
                  <c:v>445.08499999999992</c:v>
                </c:pt>
                <c:pt idx="2">
                  <c:v>437.142</c:v>
                </c:pt>
                <c:pt idx="3">
                  <c:v>445.85700000000008</c:v>
                </c:pt>
                <c:pt idx="4">
                  <c:v>386.608</c:v>
                </c:pt>
                <c:pt idx="5">
                  <c:v>449.99700000000001</c:v>
                </c:pt>
                <c:pt idx="6">
                  <c:v>450.15699999999993</c:v>
                </c:pt>
                <c:pt idx="7">
                  <c:v>450.19799999999992</c:v>
                </c:pt>
                <c:pt idx="8">
                  <c:v>449.125</c:v>
                </c:pt>
                <c:pt idx="9">
                  <c:v>419.89600000000002</c:v>
                </c:pt>
                <c:pt idx="10">
                  <c:v>420.39299999999992</c:v>
                </c:pt>
                <c:pt idx="11">
                  <c:v>444.84699999999992</c:v>
                </c:pt>
                <c:pt idx="12">
                  <c:v>449.55900000000008</c:v>
                </c:pt>
                <c:pt idx="13">
                  <c:v>444.96600000000001</c:v>
                </c:pt>
              </c:numCache>
            </c:numRef>
          </c:val>
          <c:smooth val="0"/>
          <c:extLst xmlns:c16r2="http://schemas.microsoft.com/office/drawing/2015/06/chart">
            <c:ext xmlns:c16="http://schemas.microsoft.com/office/drawing/2014/chart" uri="{C3380CC4-5D6E-409C-BE32-E72D297353CC}">
              <c16:uniqueId val="{00000000-DF3A-4788-95B9-4CFB04FDA76F}"/>
            </c:ext>
          </c:extLst>
        </c:ser>
        <c:ser>
          <c:idx val="1"/>
          <c:order val="1"/>
          <c:val>
            <c:numRef>
              <c:f>Sheet1!$B$1:$B$14</c:f>
              <c:numCache>
                <c:formatCode>General</c:formatCode>
                <c:ptCount val="14"/>
                <c:pt idx="0">
                  <c:v>376.33600000000001</c:v>
                </c:pt>
                <c:pt idx="1">
                  <c:v>378.19600000000003</c:v>
                </c:pt>
                <c:pt idx="2">
                  <c:v>378.774</c:v>
                </c:pt>
                <c:pt idx="3">
                  <c:v>392.387</c:v>
                </c:pt>
                <c:pt idx="4">
                  <c:v>373.70800000000003</c:v>
                </c:pt>
                <c:pt idx="5">
                  <c:v>379.68400000000008</c:v>
                </c:pt>
                <c:pt idx="6">
                  <c:v>381.15100000000001</c:v>
                </c:pt>
                <c:pt idx="7">
                  <c:v>380.87900000000002</c:v>
                </c:pt>
                <c:pt idx="8">
                  <c:v>380.43599999999952</c:v>
                </c:pt>
                <c:pt idx="9">
                  <c:v>380.03800000000001</c:v>
                </c:pt>
                <c:pt idx="10">
                  <c:v>377.47899999999947</c:v>
                </c:pt>
                <c:pt idx="11">
                  <c:v>380.96300000000002</c:v>
                </c:pt>
                <c:pt idx="12">
                  <c:v>392.12</c:v>
                </c:pt>
                <c:pt idx="13">
                  <c:v>381.22800000000001</c:v>
                </c:pt>
              </c:numCache>
            </c:numRef>
          </c:val>
          <c:smooth val="0"/>
          <c:extLst xmlns:c16r2="http://schemas.microsoft.com/office/drawing/2015/06/chart">
            <c:ext xmlns:c16="http://schemas.microsoft.com/office/drawing/2014/chart" uri="{C3380CC4-5D6E-409C-BE32-E72D297353CC}">
              <c16:uniqueId val="{00000001-DF3A-4788-95B9-4CFB04FDA76F}"/>
            </c:ext>
          </c:extLst>
        </c:ser>
        <c:ser>
          <c:idx val="2"/>
          <c:order val="2"/>
          <c:val>
            <c:numRef>
              <c:f>Sheet1!$C$1:$C$14</c:f>
              <c:numCache>
                <c:formatCode>General</c:formatCode>
                <c:ptCount val="14"/>
                <c:pt idx="0">
                  <c:v>550.50300000000004</c:v>
                </c:pt>
                <c:pt idx="1">
                  <c:v>543.08699999999999</c:v>
                </c:pt>
                <c:pt idx="2">
                  <c:v>528.98599999999999</c:v>
                </c:pt>
                <c:pt idx="3">
                  <c:v>564.25199999999938</c:v>
                </c:pt>
                <c:pt idx="4">
                  <c:v>526.94099999999946</c:v>
                </c:pt>
                <c:pt idx="5">
                  <c:v>550.15499999999997</c:v>
                </c:pt>
                <c:pt idx="6">
                  <c:v>549.56199999999944</c:v>
                </c:pt>
                <c:pt idx="7">
                  <c:v>549.17700000000002</c:v>
                </c:pt>
                <c:pt idx="8">
                  <c:v>545.91399999999999</c:v>
                </c:pt>
                <c:pt idx="9">
                  <c:v>543.48599999999999</c:v>
                </c:pt>
                <c:pt idx="10">
                  <c:v>538.09299999999996</c:v>
                </c:pt>
                <c:pt idx="11">
                  <c:v>542.11400000000003</c:v>
                </c:pt>
                <c:pt idx="12">
                  <c:v>546.84999999999945</c:v>
                </c:pt>
                <c:pt idx="13">
                  <c:v>540.88699999999938</c:v>
                </c:pt>
              </c:numCache>
            </c:numRef>
          </c:val>
          <c:smooth val="0"/>
          <c:extLst xmlns:c16r2="http://schemas.microsoft.com/office/drawing/2015/06/chart">
            <c:ext xmlns:c16="http://schemas.microsoft.com/office/drawing/2014/chart" uri="{C3380CC4-5D6E-409C-BE32-E72D297353CC}">
              <c16:uniqueId val="{00000002-DF3A-4788-95B9-4CFB04FDA76F}"/>
            </c:ext>
          </c:extLst>
        </c:ser>
        <c:dLbls>
          <c:showLegendKey val="0"/>
          <c:showVal val="0"/>
          <c:showCatName val="0"/>
          <c:showSerName val="0"/>
          <c:showPercent val="0"/>
          <c:showBubbleSize val="0"/>
        </c:dLbls>
        <c:marker val="1"/>
        <c:smooth val="0"/>
        <c:axId val="579641856"/>
        <c:axId val="579635872"/>
      </c:lineChart>
      <c:catAx>
        <c:axId val="579641856"/>
        <c:scaling>
          <c:orientation val="minMax"/>
        </c:scaling>
        <c:delete val="0"/>
        <c:axPos val="b"/>
        <c:majorTickMark val="out"/>
        <c:minorTickMark val="none"/>
        <c:tickLblPos val="nextTo"/>
        <c:crossAx val="579635872"/>
        <c:crosses val="autoZero"/>
        <c:auto val="1"/>
        <c:lblAlgn val="ctr"/>
        <c:lblOffset val="100"/>
        <c:noMultiLvlLbl val="0"/>
      </c:catAx>
      <c:valAx>
        <c:axId val="579635872"/>
        <c:scaling>
          <c:orientation val="minMax"/>
        </c:scaling>
        <c:delete val="0"/>
        <c:axPos val="l"/>
        <c:majorGridlines/>
        <c:numFmt formatCode="General" sourceLinked="1"/>
        <c:majorTickMark val="out"/>
        <c:minorTickMark val="none"/>
        <c:tickLblPos val="nextTo"/>
        <c:crossAx val="579641856"/>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F5C08-7271-40A6-B530-5481A5352A4F}" type="datetimeFigureOut">
              <a:rPr lang="zh-CN" altLang="en-US" smtClean="0"/>
              <a:pPr/>
              <a:t>2018/1/18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618D6B-2817-409A-B344-730C9C625005}" type="slidenum">
              <a:rPr lang="zh-CN" altLang="en-US" smtClean="0"/>
              <a:pPr/>
              <a:t>‹#›</a:t>
            </a:fld>
            <a:endParaRPr lang="zh-CN" altLang="en-US"/>
          </a:p>
        </p:txBody>
      </p:sp>
    </p:spTree>
    <p:extLst>
      <p:ext uri="{BB962C8B-B14F-4D97-AF65-F5344CB8AC3E}">
        <p14:creationId xmlns:p14="http://schemas.microsoft.com/office/powerpoint/2010/main" val="357495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1</a:t>
            </a:fld>
            <a:endParaRPr lang="zh-CN" altLang="en-US"/>
          </a:p>
        </p:txBody>
      </p:sp>
    </p:spTree>
    <p:extLst>
      <p:ext uri="{BB962C8B-B14F-4D97-AF65-F5344CB8AC3E}">
        <p14:creationId xmlns:p14="http://schemas.microsoft.com/office/powerpoint/2010/main" val="1795515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rgbClr val="C00000"/>
                </a:solidFill>
                <a:latin typeface="+mj-ea"/>
                <a:ea typeface="+mn-ea"/>
                <a:cs typeface="+mn-cs"/>
              </a:rPr>
              <a:t>预测与研判分析：</a:t>
            </a:r>
            <a:r>
              <a:rPr lang="zh-CN" altLang="en-US" sz="1000" kern="1200" dirty="0">
                <a:solidFill>
                  <a:schemeClr val="tx1"/>
                </a:solidFill>
                <a:latin typeface="+mj-ea"/>
                <a:ea typeface="+mn-ea"/>
                <a:cs typeface="+mn-cs"/>
              </a:rPr>
              <a:t>建立主要</a:t>
            </a:r>
            <a:r>
              <a:rPr lang="en-US" altLang="zh-CN" sz="1000" kern="1200" dirty="0">
                <a:solidFill>
                  <a:schemeClr val="tx1"/>
                </a:solidFill>
                <a:latin typeface="+mj-ea"/>
                <a:ea typeface="+mn-ea"/>
                <a:cs typeface="+mn-cs"/>
              </a:rPr>
              <a:t>KPI</a:t>
            </a:r>
            <a:r>
              <a:rPr lang="zh-CN" altLang="en-US" sz="1000" kern="1200" dirty="0">
                <a:solidFill>
                  <a:schemeClr val="tx1"/>
                </a:solidFill>
                <a:latin typeface="+mj-ea"/>
                <a:ea typeface="+mn-ea"/>
                <a:cs typeface="+mn-cs"/>
              </a:rPr>
              <a:t>中的自变量（原料成本、燃料成本、市场需求、人员成本等）与因变量（吨钢成本、吨钢售价等）之间的变化规律。通过对因变量预测（如吨钢成本），研判企业盈利空间。精准的预测与研判分析模型需要考虑三个方面的问题。</a:t>
            </a:r>
          </a:p>
          <a:p>
            <a:pPr algn="just">
              <a:lnSpc>
                <a:spcPct val="130000"/>
              </a:lnSpc>
            </a:pPr>
            <a:r>
              <a:rPr lang="zh-CN" altLang="en-US" sz="1000" b="1" kern="1200" dirty="0">
                <a:solidFill>
                  <a:srgbClr val="C00000"/>
                </a:solidFill>
                <a:latin typeface="+mj-ea"/>
                <a:ea typeface="+mn-ea"/>
                <a:cs typeface="+mn-cs"/>
              </a:rPr>
              <a:t>数据的获取和主题库：</a:t>
            </a:r>
            <a:r>
              <a:rPr lang="zh-CN" altLang="en-US" sz="1000" kern="1200" dirty="0">
                <a:solidFill>
                  <a:schemeClr val="tx1"/>
                </a:solidFill>
                <a:latin typeface="+mj-ea"/>
                <a:ea typeface="+mn-ea"/>
                <a:cs typeface="+mn-cs"/>
              </a:rPr>
              <a:t>数据包括企业内部的历史数据以及外部的（行业和其它企业）相关数据，并建立相应主题库和数据集市</a:t>
            </a:r>
            <a:endParaRPr lang="en-US" altLang="zh-CN" sz="1000" kern="1200" dirty="0">
              <a:solidFill>
                <a:schemeClr val="tx1"/>
              </a:solidFill>
              <a:latin typeface="+mj-ea"/>
              <a:ea typeface="+mn-ea"/>
              <a:cs typeface="+mn-cs"/>
            </a:endParaRPr>
          </a:p>
          <a:p>
            <a:pPr algn="just">
              <a:lnSpc>
                <a:spcPct val="130000"/>
              </a:lnSpc>
            </a:pPr>
            <a:r>
              <a:rPr lang="zh-CN" altLang="en-US" sz="1000" b="1" kern="1200" dirty="0">
                <a:solidFill>
                  <a:srgbClr val="C00000"/>
                </a:solidFill>
                <a:latin typeface="+mj-ea"/>
                <a:ea typeface="+mn-ea"/>
                <a:cs typeface="+mn-cs"/>
              </a:rPr>
              <a:t>关键参数的遴选与提取：</a:t>
            </a:r>
            <a:r>
              <a:rPr lang="en-US" altLang="zh-CN" sz="1000" kern="1200" dirty="0">
                <a:solidFill>
                  <a:schemeClr val="tx1"/>
                </a:solidFill>
                <a:latin typeface="+mj-ea"/>
                <a:ea typeface="+mn-ea"/>
                <a:cs typeface="+mn-cs"/>
              </a:rPr>
              <a:t>KPI</a:t>
            </a:r>
            <a:r>
              <a:rPr lang="zh-CN" altLang="en-US" sz="1000" kern="1200" dirty="0">
                <a:solidFill>
                  <a:schemeClr val="tx1"/>
                </a:solidFill>
                <a:latin typeface="+mj-ea"/>
                <a:ea typeface="+mn-ea"/>
                <a:cs typeface="+mn-cs"/>
              </a:rPr>
              <a:t>通常与多个参数相关，涉及多变量的耦合问题。从相关的参数中遴选出关键参数决定了预测与研判的准确性。关键参数的遴选的方法包括：相关分析、信息熵、信息㶲等方法</a:t>
            </a:r>
            <a:endParaRPr lang="en-US" altLang="zh-CN" sz="1000" kern="1200" dirty="0">
              <a:solidFill>
                <a:schemeClr val="tx1"/>
              </a:solidFill>
              <a:latin typeface="+mj-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rgbClr val="C00000"/>
                </a:solidFill>
                <a:latin typeface="+mj-ea"/>
                <a:ea typeface="+mn-ea"/>
                <a:cs typeface="+mn-cs"/>
              </a:rPr>
              <a:t>预测与研判模型：</a:t>
            </a:r>
            <a:r>
              <a:rPr lang="zh-CN" altLang="en-US" sz="1000" kern="1200" dirty="0">
                <a:solidFill>
                  <a:schemeClr val="tx1"/>
                </a:solidFill>
                <a:latin typeface="+mj-ea"/>
                <a:ea typeface="+mn-ea"/>
                <a:cs typeface="+mn-cs"/>
              </a:rPr>
              <a:t>包括偏最小二乘法、核偏最小二乘法、函数型数据分析、基于流型的有监督学习等，关键要针对问题提出适用的模型</a:t>
            </a:r>
          </a:p>
          <a:p>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10</a:t>
            </a:fld>
            <a:endParaRPr lang="zh-CN" altLang="en-US"/>
          </a:p>
        </p:txBody>
      </p:sp>
    </p:spTree>
    <p:extLst>
      <p:ext uri="{BB962C8B-B14F-4D97-AF65-F5344CB8AC3E}">
        <p14:creationId xmlns:p14="http://schemas.microsoft.com/office/powerpoint/2010/main" val="776429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tx1"/>
                </a:solidFill>
                <a:latin typeface="+mn-ea"/>
                <a:ea typeface="+mn-ea"/>
                <a:cs typeface="+mn-cs"/>
              </a:rPr>
              <a:t>对绩效管理重要的</a:t>
            </a:r>
            <a:r>
              <a:rPr lang="en-US" altLang="zh-CN" sz="800" kern="1200" dirty="0" err="1">
                <a:solidFill>
                  <a:schemeClr val="tx1"/>
                </a:solidFill>
                <a:latin typeface="+mn-ea"/>
                <a:ea typeface="+mn-ea"/>
                <a:cs typeface="+mn-cs"/>
              </a:rPr>
              <a:t>KPI进行在线现状监测</a:t>
            </a:r>
            <a:r>
              <a:rPr lang="en-US" altLang="zh-CN" sz="800" kern="1200" dirty="0">
                <a:solidFill>
                  <a:schemeClr val="tx1"/>
                </a:solidFill>
                <a:latin typeface="+mn-ea"/>
                <a:ea typeface="+mn-ea"/>
                <a:cs typeface="+mn-cs"/>
              </a:rPr>
              <a:t>、</a:t>
            </a:r>
            <a:r>
              <a:rPr lang="zh-CN" altLang="en-US" sz="800" kern="1200" dirty="0">
                <a:solidFill>
                  <a:schemeClr val="tx1"/>
                </a:solidFill>
                <a:latin typeface="+mn-ea"/>
                <a:ea typeface="+mn-ea"/>
                <a:cs typeface="+mn-cs"/>
              </a:rPr>
              <a:t>自身同期的数据对比分析、与其它企业同期数据对比分析</a:t>
            </a:r>
            <a:r>
              <a:rPr lang="en-US" altLang="zh-CN" sz="800" kern="1200" dirty="0" err="1">
                <a:solidFill>
                  <a:schemeClr val="tx1"/>
                </a:solidFill>
                <a:latin typeface="+mn-ea"/>
                <a:ea typeface="+mn-ea"/>
                <a:cs typeface="+mn-cs"/>
              </a:rPr>
              <a:t>可以展示不同时间段各KPI变化的情况</a:t>
            </a:r>
            <a:r>
              <a:rPr lang="zh-CN" altLang="en-US" sz="800" kern="1200" dirty="0">
                <a:solidFill>
                  <a:schemeClr val="tx1"/>
                </a:solidFill>
                <a:latin typeface="+mn-ea"/>
                <a:ea typeface="+mn-ea"/>
                <a:cs typeface="+mn-cs"/>
              </a:rPr>
              <a:t>，发现存在的问题并及时纠正所发现的问题</a:t>
            </a:r>
            <a:endParaRPr lang="en-US" altLang="zh-CN" sz="800" kern="1200" dirty="0">
              <a:solidFill>
                <a:schemeClr val="tx1"/>
              </a:solidFill>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tx1"/>
                </a:solidFill>
                <a:latin typeface="+mn-ea"/>
                <a:ea typeface="+mn-ea"/>
                <a:cs typeface="+mn-cs"/>
              </a:rPr>
              <a:t>相关分析、典型相关分析：</a:t>
            </a:r>
            <a:r>
              <a:rPr lang="zh-CN" altLang="en-US" sz="800" kern="1200" dirty="0">
                <a:solidFill>
                  <a:srgbClr val="C00000"/>
                </a:solidFill>
                <a:latin typeface="+mn-ea"/>
                <a:ea typeface="+mn-ea"/>
                <a:cs typeface="+mn-cs"/>
              </a:rPr>
              <a:t>与成本精益控制不同，绩效管理的</a:t>
            </a:r>
            <a:r>
              <a:rPr lang="en-US" altLang="zh-CN" sz="800" kern="1200" dirty="0">
                <a:solidFill>
                  <a:srgbClr val="C00000"/>
                </a:solidFill>
                <a:latin typeface="+mn-ea"/>
                <a:ea typeface="+mn-ea"/>
                <a:cs typeface="+mn-cs"/>
              </a:rPr>
              <a:t>KPI</a:t>
            </a:r>
            <a:r>
              <a:rPr lang="zh-CN" altLang="en-US" sz="800" kern="1200" dirty="0">
                <a:solidFill>
                  <a:srgbClr val="C00000"/>
                </a:solidFill>
                <a:latin typeface="+mn-ea"/>
                <a:ea typeface="+mn-ea"/>
                <a:cs typeface="+mn-cs"/>
              </a:rPr>
              <a:t>多属综合指标，</a:t>
            </a:r>
            <a:r>
              <a:rPr lang="en-US" altLang="zh-CN" sz="800" kern="1200" dirty="0">
                <a:solidFill>
                  <a:srgbClr val="C00000"/>
                </a:solidFill>
                <a:latin typeface="+mn-ea"/>
                <a:ea typeface="+mn-ea"/>
                <a:cs typeface="+mn-cs"/>
              </a:rPr>
              <a:t>KPI</a:t>
            </a:r>
            <a:r>
              <a:rPr lang="zh-CN" altLang="en-US" sz="800" kern="1200" dirty="0">
                <a:solidFill>
                  <a:srgbClr val="C00000"/>
                </a:solidFill>
                <a:latin typeface="+mn-ea"/>
                <a:ea typeface="+mn-ea"/>
                <a:cs typeface="+mn-cs"/>
              </a:rPr>
              <a:t>间存在多重相关。通过相关分析、典型相关分析可以揭示</a:t>
            </a:r>
            <a:r>
              <a:rPr lang="en-US" altLang="zh-CN" sz="800" kern="1200" dirty="0">
                <a:solidFill>
                  <a:srgbClr val="C00000"/>
                </a:solidFill>
                <a:latin typeface="+mn-ea"/>
                <a:ea typeface="+mn-ea"/>
                <a:cs typeface="+mn-cs"/>
              </a:rPr>
              <a:t>KPI</a:t>
            </a:r>
            <a:r>
              <a:rPr lang="zh-CN" altLang="en-US" sz="800" kern="1200" dirty="0">
                <a:solidFill>
                  <a:srgbClr val="C00000"/>
                </a:solidFill>
                <a:latin typeface="+mn-ea"/>
                <a:ea typeface="+mn-ea"/>
                <a:cs typeface="+mn-cs"/>
              </a:rPr>
              <a:t>间及</a:t>
            </a:r>
            <a:r>
              <a:rPr lang="en-US" altLang="zh-CN" sz="800" kern="1200" dirty="0">
                <a:solidFill>
                  <a:srgbClr val="C00000"/>
                </a:solidFill>
                <a:latin typeface="+mn-ea"/>
                <a:ea typeface="+mn-ea"/>
                <a:cs typeface="+mn-cs"/>
              </a:rPr>
              <a:t>KPI</a:t>
            </a:r>
            <a:r>
              <a:rPr lang="zh-CN" altLang="en-US" sz="800" kern="1200" dirty="0">
                <a:solidFill>
                  <a:srgbClr val="C00000"/>
                </a:solidFill>
                <a:latin typeface="+mn-ea"/>
                <a:ea typeface="+mn-ea"/>
                <a:cs typeface="+mn-cs"/>
              </a:rPr>
              <a:t>与其它参量间相关性</a:t>
            </a:r>
            <a:r>
              <a:rPr lang="zh-CN" altLang="en-US" sz="800" kern="1200" dirty="0">
                <a:solidFill>
                  <a:schemeClr val="tx1"/>
                </a:solidFill>
                <a:latin typeface="+mn-ea"/>
                <a:ea typeface="+mn-ea"/>
                <a:cs typeface="+mn-cs"/>
              </a:rPr>
              <a:t>。相关分析是绩效精益管理中重要抓手，当某些绩效管理中</a:t>
            </a:r>
            <a:r>
              <a:rPr lang="en-US" altLang="zh-CN" sz="800" kern="1200" dirty="0">
                <a:solidFill>
                  <a:schemeClr val="tx1"/>
                </a:solidFill>
                <a:latin typeface="+mn-ea"/>
                <a:ea typeface="+mn-ea"/>
                <a:cs typeface="+mn-cs"/>
              </a:rPr>
              <a:t>KPI</a:t>
            </a:r>
            <a:r>
              <a:rPr lang="zh-CN" altLang="en-US" sz="800" kern="1200" dirty="0">
                <a:solidFill>
                  <a:schemeClr val="tx1"/>
                </a:solidFill>
                <a:latin typeface="+mn-ea"/>
                <a:ea typeface="+mn-ea"/>
                <a:cs typeface="+mn-cs"/>
              </a:rPr>
              <a:t>出现偏差时，调整和优化</a:t>
            </a:r>
            <a:r>
              <a:rPr lang="en-US" altLang="zh-CN" sz="800" kern="1200" dirty="0">
                <a:solidFill>
                  <a:schemeClr val="tx1"/>
                </a:solidFill>
                <a:latin typeface="+mn-ea"/>
                <a:ea typeface="+mn-ea"/>
                <a:cs typeface="+mn-cs"/>
              </a:rPr>
              <a:t>KPI</a:t>
            </a:r>
            <a:r>
              <a:rPr lang="zh-CN" altLang="en-US" sz="800" kern="1200" dirty="0">
                <a:solidFill>
                  <a:schemeClr val="tx1"/>
                </a:solidFill>
                <a:latin typeface="+mn-ea"/>
                <a:ea typeface="+mn-ea"/>
                <a:cs typeface="+mn-cs"/>
              </a:rPr>
              <a:t>指标需要综合考虑</a:t>
            </a:r>
            <a:r>
              <a:rPr lang="en-US" altLang="zh-CN" sz="800" kern="1200" dirty="0">
                <a:solidFill>
                  <a:schemeClr val="tx1"/>
                </a:solidFill>
                <a:latin typeface="+mn-ea"/>
                <a:ea typeface="+mn-ea"/>
                <a:cs typeface="+mn-cs"/>
              </a:rPr>
              <a:t>KPI</a:t>
            </a:r>
            <a:r>
              <a:rPr lang="zh-CN" altLang="en-US" sz="800" kern="1200" dirty="0">
                <a:solidFill>
                  <a:schemeClr val="tx1"/>
                </a:solidFill>
                <a:latin typeface="+mn-ea"/>
                <a:ea typeface="+mn-ea"/>
                <a:cs typeface="+mn-cs"/>
              </a:rPr>
              <a:t>之间的相关性，有的放矢，避免盲目的调整。在调整过程中首先要分析相关性，然后顾及可调整参量的调控空间，对症下药，作出精益的决策</a:t>
            </a:r>
            <a:endParaRPr lang="en-US" altLang="zh-CN" sz="800" kern="1200" dirty="0">
              <a:solidFill>
                <a:schemeClr val="tx1"/>
              </a:solidFill>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800" b="1" kern="1200" dirty="0">
                <a:solidFill>
                  <a:srgbClr val="C00000"/>
                </a:solidFill>
                <a:latin typeface="+mj-ea"/>
                <a:ea typeface="+mn-ea"/>
                <a:cs typeface="+mn-cs"/>
              </a:rPr>
              <a:t>预测与研判分析：</a:t>
            </a:r>
            <a:r>
              <a:rPr lang="zh-CN" altLang="en-US" sz="800" kern="1200" dirty="0">
                <a:solidFill>
                  <a:srgbClr val="C00000"/>
                </a:solidFill>
                <a:latin typeface="+mj-ea"/>
                <a:ea typeface="+mn-ea"/>
                <a:cs typeface="+mn-cs"/>
              </a:rPr>
              <a:t>建立主要</a:t>
            </a:r>
            <a:r>
              <a:rPr lang="en-US" altLang="zh-CN" sz="800" kern="1200" dirty="0">
                <a:solidFill>
                  <a:srgbClr val="C00000"/>
                </a:solidFill>
                <a:latin typeface="+mj-ea"/>
                <a:ea typeface="+mn-ea"/>
                <a:cs typeface="+mn-cs"/>
              </a:rPr>
              <a:t>KPI</a:t>
            </a:r>
            <a:r>
              <a:rPr lang="zh-CN" altLang="en-US" sz="800" kern="1200" dirty="0">
                <a:solidFill>
                  <a:srgbClr val="C00000"/>
                </a:solidFill>
                <a:latin typeface="+mj-ea"/>
                <a:ea typeface="+mn-ea"/>
                <a:cs typeface="+mn-cs"/>
              </a:rPr>
              <a:t>中各种内部因素与各种外部因素之间的变化规律。通过对因变量（企业盈利目标）与自变量（市场需求、生产成本、产品价格等）之间映射函数，预测与研判企业盈利空间，并分析调整某些自变量后对因变量的影响</a:t>
            </a:r>
            <a:r>
              <a:rPr lang="zh-CN" altLang="en-US" sz="800" kern="1200" dirty="0">
                <a:solidFill>
                  <a:schemeClr val="tx1"/>
                </a:solidFill>
                <a:latin typeface="+mj-ea"/>
                <a:ea typeface="+mn-ea"/>
                <a:cs typeface="+mn-cs"/>
              </a:rPr>
              <a:t>。</a:t>
            </a:r>
            <a:endParaRPr lang="zh-CN" altLang="en-US" sz="800" kern="1200" dirty="0">
              <a:solidFill>
                <a:schemeClr val="tx1"/>
              </a:solidFill>
              <a:latin typeface="+mn-ea"/>
              <a:ea typeface="+mn-ea"/>
              <a:cs typeface="+mn-cs"/>
            </a:endParaRPr>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14</a:t>
            </a:fld>
            <a:endParaRPr lang="zh-CN" altLang="en-US"/>
          </a:p>
        </p:txBody>
      </p:sp>
    </p:spTree>
    <p:extLst>
      <p:ext uri="{BB962C8B-B14F-4D97-AF65-F5344CB8AC3E}">
        <p14:creationId xmlns:p14="http://schemas.microsoft.com/office/powerpoint/2010/main" val="12909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7F618D6B-2817-409A-B344-730C9C625005}" type="slidenum">
              <a:rPr lang="zh-CN" altLang="en-US" smtClean="0"/>
              <a:pPr/>
              <a:t>18</a:t>
            </a:fld>
            <a:endParaRPr lang="zh-CN" altLang="en-US"/>
          </a:p>
        </p:txBody>
      </p:sp>
    </p:spTree>
    <p:extLst>
      <p:ext uri="{BB962C8B-B14F-4D97-AF65-F5344CB8AC3E}">
        <p14:creationId xmlns:p14="http://schemas.microsoft.com/office/powerpoint/2010/main" val="348241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构建整个高端铝功能材料制造流程的</a:t>
            </a:r>
            <a:r>
              <a:rPr lang="en-US" altLang="zh-CN" sz="1200" kern="1200" dirty="0" smtClean="0">
                <a:solidFill>
                  <a:schemeClr val="tx1"/>
                </a:solidFill>
                <a:effectLst/>
                <a:latin typeface="+mn-lt"/>
                <a:ea typeface="+mn-ea"/>
                <a:cs typeface="+mn-cs"/>
              </a:rPr>
              <a:t>KPI</a:t>
            </a:r>
            <a:r>
              <a:rPr lang="zh-CN" altLang="zh-CN" sz="1200" kern="1200" dirty="0" smtClean="0">
                <a:solidFill>
                  <a:schemeClr val="tx1"/>
                </a:solidFill>
                <a:effectLst/>
                <a:latin typeface="+mn-lt"/>
                <a:ea typeface="+mn-ea"/>
                <a:cs typeface="+mn-cs"/>
              </a:rPr>
              <a:t>导向图，实现数据虚拟分析与实际业务系统的互动，利用数据</a:t>
            </a:r>
            <a:r>
              <a:rPr lang="en-US" altLang="zh-CN" sz="1200" kern="1200" dirty="0" smtClean="0">
                <a:solidFill>
                  <a:schemeClr val="tx1"/>
                </a:solidFill>
                <a:effectLst/>
                <a:latin typeface="+mn-lt"/>
                <a:ea typeface="+mn-ea"/>
                <a:cs typeface="+mn-cs"/>
              </a:rPr>
              <a:t>KPI</a:t>
            </a:r>
            <a:r>
              <a:rPr lang="zh-CN" altLang="zh-CN" sz="1200" kern="1200" dirty="0" smtClean="0">
                <a:solidFill>
                  <a:schemeClr val="tx1"/>
                </a:solidFill>
                <a:effectLst/>
                <a:latin typeface="+mn-lt"/>
                <a:ea typeface="+mn-ea"/>
                <a:cs typeface="+mn-cs"/>
              </a:rPr>
              <a:t>导向图分析引擎及各数据分析支撑模型，将制造过程各类数据可视化、数字化和智能化，便于决策者和管理者对整个制造过程进行实时掌控，对存在的问题进行及时、准确的决策，提高企业的经济效益。</a:t>
            </a:r>
            <a:r>
              <a:rPr lang="zh-CN" altLang="zh-CN" dirty="0" smtClean="0">
                <a:effectLst/>
              </a:rPr>
              <a:t> </a:t>
            </a:r>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19</a:t>
            </a:fld>
            <a:endParaRPr lang="zh-CN" altLang="en-US"/>
          </a:p>
        </p:txBody>
      </p:sp>
    </p:spTree>
    <p:extLst>
      <p:ext uri="{BB962C8B-B14F-4D97-AF65-F5344CB8AC3E}">
        <p14:creationId xmlns:p14="http://schemas.microsoft.com/office/powerpoint/2010/main" val="1547874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20</a:t>
            </a:fld>
            <a:endParaRPr lang="zh-CN" altLang="en-US"/>
          </a:p>
        </p:txBody>
      </p:sp>
    </p:spTree>
    <p:extLst>
      <p:ext uri="{BB962C8B-B14F-4D97-AF65-F5344CB8AC3E}">
        <p14:creationId xmlns:p14="http://schemas.microsoft.com/office/powerpoint/2010/main" val="1053346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7F618D6B-2817-409A-B344-730C9C625005}" type="slidenum">
              <a:rPr lang="zh-CN" altLang="en-US" smtClean="0"/>
              <a:pPr/>
              <a:t>21</a:t>
            </a:fld>
            <a:endParaRPr lang="zh-CN" altLang="en-US"/>
          </a:p>
        </p:txBody>
      </p:sp>
    </p:spTree>
    <p:extLst>
      <p:ext uri="{BB962C8B-B14F-4D97-AF65-F5344CB8AC3E}">
        <p14:creationId xmlns:p14="http://schemas.microsoft.com/office/powerpoint/2010/main" val="1043431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本课题的目标是利用大数据技术解决钢厂几方面的具体需求，并建立大数据智能决策平台。</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FF0000"/>
                </a:solidFill>
                <a:latin typeface="微软雅黑" panose="020B0503020204020204" pitchFamily="34" charset="-122"/>
                <a:ea typeface="微软雅黑" panose="020B0503020204020204" pitchFamily="34" charset="-122"/>
              </a:rPr>
              <a:t>面向该目标，拆分为三个层次的研究内容，分别是：</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FF0000"/>
                </a:solidFill>
                <a:latin typeface="微软雅黑" panose="020B0503020204020204" pitchFamily="34" charset="-122"/>
                <a:ea typeface="微软雅黑" panose="020B0503020204020204" pitchFamily="34" charset="-122"/>
              </a:rPr>
              <a:t>数据层面，包括内部数据的迁移和外部数据的获取；</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FF0000"/>
                </a:solidFill>
                <a:latin typeface="微软雅黑" panose="020B0503020204020204" pitchFamily="34" charset="-122"/>
                <a:ea typeface="微软雅黑" panose="020B0503020204020204" pitchFamily="34" charset="-122"/>
              </a:rPr>
              <a:t>技术及方法开发层面，主要面向四个主题，分别是价格预测、销售分析、成分分析和质量分析</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FF0000"/>
                </a:solidFill>
                <a:latin typeface="微软雅黑" panose="020B0503020204020204" pitchFamily="34" charset="-122"/>
                <a:ea typeface="微软雅黑" panose="020B0503020204020204" pitchFamily="34" charset="-122"/>
              </a:rPr>
              <a:t>系统集成层面，最终建立基于</a:t>
            </a:r>
            <a:r>
              <a:rPr lang="en-US" altLang="zh-CN" sz="1200" dirty="0" smtClean="0">
                <a:solidFill>
                  <a:srgbClr val="FF0000"/>
                </a:solidFill>
                <a:latin typeface="微软雅黑" panose="020B0503020204020204" pitchFamily="34" charset="-122"/>
                <a:ea typeface="微软雅黑" panose="020B0503020204020204" pitchFamily="34" charset="-122"/>
              </a:rPr>
              <a:t>spark</a:t>
            </a:r>
            <a:r>
              <a:rPr lang="zh-CN" altLang="en-US" sz="1200" dirty="0" smtClean="0">
                <a:solidFill>
                  <a:srgbClr val="FF0000"/>
                </a:solidFill>
                <a:latin typeface="微软雅黑" panose="020B0503020204020204" pitchFamily="34" charset="-122"/>
                <a:ea typeface="微软雅黑" panose="020B0503020204020204" pitchFamily="34" charset="-122"/>
              </a:rPr>
              <a:t>的大数据智能决策平台。</a:t>
            </a:r>
          </a:p>
          <a:p>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22</a:t>
            </a:fld>
            <a:endParaRPr lang="zh-CN" altLang="en-US"/>
          </a:p>
        </p:txBody>
      </p:sp>
    </p:spTree>
    <p:extLst>
      <p:ext uri="{BB962C8B-B14F-4D97-AF65-F5344CB8AC3E}">
        <p14:creationId xmlns:p14="http://schemas.microsoft.com/office/powerpoint/2010/main" val="1806105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23</a:t>
            </a:fld>
            <a:endParaRPr lang="zh-CN" altLang="en-US"/>
          </a:p>
        </p:txBody>
      </p:sp>
    </p:spTree>
    <p:extLst>
      <p:ext uri="{BB962C8B-B14F-4D97-AF65-F5344CB8AC3E}">
        <p14:creationId xmlns:p14="http://schemas.microsoft.com/office/powerpoint/2010/main" val="99466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SimSun" charset="-122"/>
                <a:ea typeface="SimSun" charset="-122"/>
                <a:cs typeface="SimSun" charset="-122"/>
              </a:rPr>
              <a:t>基于以上研究内容，结合</a:t>
            </a:r>
            <a:r>
              <a:rPr lang="en-US" altLang="zh-CN" sz="1200" dirty="0" smtClean="0">
                <a:latin typeface="SimSun" charset="-122"/>
                <a:ea typeface="SimSun" charset="-122"/>
                <a:cs typeface="SimSun" charset="-122"/>
              </a:rPr>
              <a:t>spark</a:t>
            </a:r>
            <a:r>
              <a:rPr lang="zh-CN" altLang="en-US" sz="1200" dirty="0" smtClean="0">
                <a:latin typeface="SimSun" charset="-122"/>
                <a:ea typeface="SimSun" charset="-122"/>
                <a:cs typeface="SimSun" charset="-122"/>
              </a:rPr>
              <a:t>计算框架，就构成了本课题大数据决策平台的核心结构。</a:t>
            </a:r>
            <a:endParaRPr lang="en-US" altLang="zh-CN" sz="1200" dirty="0" smtClean="0">
              <a:latin typeface="SimSun" charset="-122"/>
              <a:ea typeface="SimSun" charset="-122"/>
              <a:cs typeface="SimSun" charset="-122"/>
            </a:endParaRPr>
          </a:p>
          <a:p>
            <a:r>
              <a:rPr lang="zh-CN" altLang="en-US" sz="1200" dirty="0" smtClean="0">
                <a:latin typeface="SimSun" charset="-122"/>
                <a:ea typeface="SimSun" charset="-122"/>
                <a:cs typeface="SimSun" charset="-122"/>
              </a:rPr>
              <a:t>下面将介绍系统构建的具体过程。</a:t>
            </a:r>
            <a:endParaRPr lang="en-US" altLang="zh-CN" sz="1200" dirty="0" smtClean="0">
              <a:latin typeface="SimSun" charset="-122"/>
              <a:ea typeface="SimSun" charset="-122"/>
              <a:cs typeface="SimSun" charset="-122"/>
            </a:endParaRPr>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24</a:t>
            </a:fld>
            <a:endParaRPr lang="zh-CN" altLang="en-US"/>
          </a:p>
        </p:txBody>
      </p:sp>
    </p:spTree>
    <p:extLst>
      <p:ext uri="{BB962C8B-B14F-4D97-AF65-F5344CB8AC3E}">
        <p14:creationId xmlns:p14="http://schemas.microsoft.com/office/powerpoint/2010/main" val="1954555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以上汇报的是针对青特钢具体需求开发的相关功能，以上功能的实现，离不开底层技术的支持</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其中最重要的就是以</a:t>
            </a:r>
            <a:r>
              <a:rPr lang="en-US" altLang="zh-CN" sz="1200" dirty="0" smtClean="0">
                <a:latin typeface="微软雅黑" panose="020B0503020204020204" pitchFamily="34" charset="-122"/>
                <a:ea typeface="微软雅黑" panose="020B0503020204020204" pitchFamily="34" charset="-122"/>
              </a:rPr>
              <a:t>spark</a:t>
            </a:r>
            <a:r>
              <a:rPr lang="zh-CN" altLang="en-US" sz="1200" dirty="0" smtClean="0">
                <a:latin typeface="微软雅黑" panose="020B0503020204020204" pitchFamily="34" charset="-122"/>
                <a:ea typeface="微软雅黑" panose="020B0503020204020204" pitchFamily="34" charset="-122"/>
              </a:rPr>
              <a:t>计算框架为核心的大数据储存和计算技术</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下面将对该技术中，几项重点内容进行简要的汇报</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上图是</a:t>
            </a:r>
            <a:r>
              <a:rPr lang="zh-CN" altLang="zh-CN" b="1" dirty="0" smtClean="0"/>
              <a:t>数据的自动化清洗处理</a:t>
            </a:r>
            <a:endParaRPr lang="zh-CN" altLang="en-US" b="1" dirty="0" smtClean="0"/>
          </a:p>
          <a:p>
            <a:r>
              <a:rPr lang="zh-CN" altLang="en-US" sz="1200" dirty="0" smtClean="0">
                <a:latin typeface="微软雅黑" panose="020B0503020204020204" pitchFamily="34" charset="-122"/>
                <a:ea typeface="微软雅黑" panose="020B0503020204020204" pitchFamily="34" charset="-122"/>
              </a:rPr>
              <a:t>表征了完整了数据流处理过程，包括产生、抽取、加载、转换和应用</a:t>
            </a: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25</a:t>
            </a:fld>
            <a:endParaRPr lang="zh-CN" altLang="en-US"/>
          </a:p>
        </p:txBody>
      </p:sp>
    </p:spTree>
    <p:extLst>
      <p:ext uri="{BB962C8B-B14F-4D97-AF65-F5344CB8AC3E}">
        <p14:creationId xmlns:p14="http://schemas.microsoft.com/office/powerpoint/2010/main" val="1620769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此次阶段汇报将会从目的及意义、实施案例和项目规划三个方面介绍。</a:t>
            </a:r>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2</a:t>
            </a:fld>
            <a:endParaRPr lang="zh-CN" altLang="en-US"/>
          </a:p>
        </p:txBody>
      </p:sp>
    </p:spTree>
    <p:extLst>
      <p:ext uri="{BB962C8B-B14F-4D97-AF65-F5344CB8AC3E}">
        <p14:creationId xmlns:p14="http://schemas.microsoft.com/office/powerpoint/2010/main" val="172600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另一项重要内容是</a:t>
            </a:r>
            <a:r>
              <a:rPr lang="zh-CN" altLang="zh-CN" b="1" dirty="0" smtClean="0"/>
              <a:t>基于不同类型数据库间高效数据抽取的方法模型</a:t>
            </a:r>
            <a:endParaRPr lang="zh-CN" altLang="en-US" b="1" dirty="0" smtClean="0"/>
          </a:p>
          <a:p>
            <a:r>
              <a:rPr lang="zh-CN" altLang="en-US" sz="1200" dirty="0" smtClean="0">
                <a:latin typeface="微软雅黑" panose="020B0503020204020204" pitchFamily="34" charset="-122"/>
                <a:ea typeface="微软雅黑" panose="020B0503020204020204" pitchFamily="34" charset="-122"/>
              </a:rPr>
              <a:t>这是一整套建立数据仓库的方法，针对不同的数据源，通过建立统一的抽取接口、建立高效缓存机制、不同类型的字段进行转化、建立联动的关联关系，最终统一规范到相应的数据仓库中，实现了多源异构数据对一个分析主题的数据支撑。</a:t>
            </a: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26</a:t>
            </a:fld>
            <a:endParaRPr lang="zh-CN" altLang="en-US"/>
          </a:p>
        </p:txBody>
      </p:sp>
    </p:spTree>
    <p:extLst>
      <p:ext uri="{BB962C8B-B14F-4D97-AF65-F5344CB8AC3E}">
        <p14:creationId xmlns:p14="http://schemas.microsoft.com/office/powerpoint/2010/main" val="2037055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第三项重要内容是</a:t>
            </a:r>
            <a:r>
              <a:rPr lang="zh-CN" altLang="zh-CN" b="1" dirty="0" smtClean="0"/>
              <a:t>自动化数据分析模型的构建</a:t>
            </a:r>
            <a:endParaRPr lang="zh-CN" altLang="en-US" b="1" dirty="0" smtClean="0"/>
          </a:p>
          <a:p>
            <a:r>
              <a:rPr lang="zh-CN" altLang="en-US" sz="1200" dirty="0" smtClean="0">
                <a:latin typeface="微软雅黑" panose="020B0503020204020204" pitchFamily="34" charset="-122"/>
                <a:ea typeface="微软雅黑" panose="020B0503020204020204" pitchFamily="34" charset="-122"/>
              </a:rPr>
              <a:t>整个框架如上图所示，核心内容为参数配置模块、算法模块和数据模块，通过总控程序实现三个模块的调用和资源的动态分配，实现数据自动分析的同时，充分利用计算机硬件资源，提高运算效率。</a:t>
            </a: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27</a:t>
            </a:fld>
            <a:endParaRPr lang="zh-CN" altLang="en-US"/>
          </a:p>
        </p:txBody>
      </p:sp>
    </p:spTree>
    <p:extLst>
      <p:ext uri="{BB962C8B-B14F-4D97-AF65-F5344CB8AC3E}">
        <p14:creationId xmlns:p14="http://schemas.microsoft.com/office/powerpoint/2010/main" val="934180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上面数据迁移功能的目的是，基于大数据平台的建设思路，需要针对不同主题建立相应的数据仓库，方便数据抽取</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就要求针对生产过程所有工序的数据关联关系进行的统一分析，并绘制了关联图，如图所示，该图一方面可以对工序内部不同层次的数据进行关联，统一分析，另一方面，是实现成本和质量跨工序分析的重要基础。</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突出数据量</a:t>
            </a:r>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28</a:t>
            </a:fld>
            <a:endParaRPr lang="zh-CN" altLang="en-US"/>
          </a:p>
        </p:txBody>
      </p:sp>
    </p:spTree>
    <p:extLst>
      <p:ext uri="{BB962C8B-B14F-4D97-AF65-F5344CB8AC3E}">
        <p14:creationId xmlns:p14="http://schemas.microsoft.com/office/powerpoint/2010/main" val="882960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内部数据是通过统一的数据迁移，建立了数据仓库</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外部数据则需要通过爬虫程序对需要的影响因素进行爬取，由于该功能没有可视化界面，这里仅展示两个数据存储表结构表示相应的工作</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左边是原材料价格及影响因素相关数据表结构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右边是钢材价格及影响因素相关数据表结构</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目前，外部数据是周期性爬取，动态存储到相应的表结构中，为价格预测主题提供数据基础。</a:t>
            </a:r>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29</a:t>
            </a:fld>
            <a:endParaRPr lang="zh-CN" altLang="en-US"/>
          </a:p>
        </p:txBody>
      </p:sp>
    </p:spTree>
    <p:extLst>
      <p:ext uri="{BB962C8B-B14F-4D97-AF65-F5344CB8AC3E}">
        <p14:creationId xmlns:p14="http://schemas.microsoft.com/office/powerpoint/2010/main" val="518940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进入两大单元模块，会显示其中包括的功能模块</a:t>
            </a:r>
            <a:endParaRPr lang="en-US" altLang="zh-CN" dirty="0" smtClean="0"/>
          </a:p>
          <a:p>
            <a:r>
              <a:rPr lang="zh-CN" altLang="en-US" dirty="0" smtClean="0"/>
              <a:t>其中，销售分析与价格预测单元包括：铁矿石价格预测、钢材价格预测、空间分析</a:t>
            </a:r>
            <a:r>
              <a:rPr lang="en-US" altLang="zh-CN" dirty="0" smtClean="0"/>
              <a:t>…………</a:t>
            </a:r>
          </a:p>
          <a:p>
            <a:r>
              <a:rPr lang="zh-CN" altLang="en-US" dirty="0" smtClean="0"/>
              <a:t>生产过程成本和质量分析单元包括成本炉次分析、成本波动性分析</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各功能模块的内容后面将一一介绍</a:t>
            </a:r>
          </a:p>
          <a:p>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30</a:t>
            </a:fld>
            <a:endParaRPr lang="zh-CN" altLang="en-US"/>
          </a:p>
        </p:txBody>
      </p:sp>
    </p:spTree>
    <p:extLst>
      <p:ext uri="{BB962C8B-B14F-4D97-AF65-F5344CB8AC3E}">
        <p14:creationId xmlns:p14="http://schemas.microsoft.com/office/powerpoint/2010/main" val="104562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针对生产过程质量分析，以转炉工序为例，完成了单炉次质量分析，以及一定时间范围内的波动率分析。</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另外，针对工序终点质量预测问题，以</a:t>
            </a:r>
            <a:r>
              <a:rPr lang="en-US" altLang="zh-CN" dirty="0" smtClean="0"/>
              <a:t>LF</a:t>
            </a:r>
            <a:r>
              <a:rPr lang="zh-CN" altLang="en-US" dirty="0" smtClean="0"/>
              <a:t>工序为例，开发了终点温度预测模型。</a:t>
            </a:r>
          </a:p>
          <a:p>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31</a:t>
            </a:fld>
            <a:endParaRPr lang="zh-CN" altLang="en-US"/>
          </a:p>
        </p:txBody>
      </p:sp>
    </p:spTree>
    <p:extLst>
      <p:ext uri="{BB962C8B-B14F-4D97-AF65-F5344CB8AC3E}">
        <p14:creationId xmlns:p14="http://schemas.microsoft.com/office/powerpoint/2010/main" val="152617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针对生产过程成本分析，以转炉工序为例，完成了单炉次成本分析，以及一定时间范围内的波动率分析。</a:t>
            </a:r>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32</a:t>
            </a:fld>
            <a:endParaRPr lang="zh-CN" altLang="en-US"/>
          </a:p>
        </p:txBody>
      </p:sp>
    </p:spTree>
    <p:extLst>
      <p:ext uri="{BB962C8B-B14F-4D97-AF65-F5344CB8AC3E}">
        <p14:creationId xmlns:p14="http://schemas.microsoft.com/office/powerpoint/2010/main" val="1014616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针对销售分析的需求，完成了空间分析、时间分析、钢种分析和客户分析四个主题的内容，并且额外完成了市场份额分析和库存分析两项内容。</a:t>
            </a:r>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33</a:t>
            </a:fld>
            <a:endParaRPr lang="zh-CN" altLang="en-US"/>
          </a:p>
        </p:txBody>
      </p:sp>
    </p:spTree>
    <p:extLst>
      <p:ext uri="{BB962C8B-B14F-4D97-AF65-F5344CB8AC3E}">
        <p14:creationId xmlns:p14="http://schemas.microsoft.com/office/powerpoint/2010/main" val="1515209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下面介绍销售分析模块</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该模块共包括六部分内容，分别是空间分析、时间分析、钢种分析、客户分析、市场份额分析和库存分析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上图显示的是空间分析界面</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空间分析是指根据输入的起始时间、终止时间、时间依据</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最上端是筛选条件选择区域，可以自由选择内容、时间、区域、钢种等内容</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中部是以地图的方式显示分析结果，可以自由放缩</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下部是主要的分析结论，包括总值、均值、最大值、最小值、占比等信息</a:t>
            </a:r>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34</a:t>
            </a:fld>
            <a:endParaRPr lang="zh-CN" altLang="en-US"/>
          </a:p>
        </p:txBody>
      </p:sp>
    </p:spTree>
    <p:extLst>
      <p:ext uri="{BB962C8B-B14F-4D97-AF65-F5344CB8AC3E}">
        <p14:creationId xmlns:p14="http://schemas.microsoft.com/office/powerpoint/2010/main" val="14637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销售分析中，除了典型的四类分析内容外，还对市场份额和库存情况进行分析</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市场份额分析是对青钢所生产钢材品种在全国范围内的市场份额占有率进行分析，以辅助企业的战略布局和营销决策。</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右图是分析结果</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上面是时间范围选择区域</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中部是以地图的方式，展示各省的市场份额</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下部是详细的数据</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需要说明的是，由于各地区市场容量缺少公开有效的数据，这部分数据需要根据销售部门估计配置到相应的数据表中。</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35</a:t>
            </a:fld>
            <a:endParaRPr lang="zh-CN" altLang="en-US"/>
          </a:p>
        </p:txBody>
      </p:sp>
    </p:spTree>
    <p:extLst>
      <p:ext uri="{BB962C8B-B14F-4D97-AF65-F5344CB8AC3E}">
        <p14:creationId xmlns:p14="http://schemas.microsoft.com/office/powerpoint/2010/main" val="206205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目标及意义主要从研究内容和研究目标两个方面介绍。</a:t>
            </a:r>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3</a:t>
            </a:fld>
            <a:endParaRPr lang="zh-CN" altLang="en-US"/>
          </a:p>
        </p:txBody>
      </p:sp>
    </p:spTree>
    <p:extLst>
      <p:ext uri="{BB962C8B-B14F-4D97-AF65-F5344CB8AC3E}">
        <p14:creationId xmlns:p14="http://schemas.microsoft.com/office/powerpoint/2010/main" val="2342442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以上是此次阶段汇报的全部内容，谢谢各位领导聆听。</a:t>
            </a:r>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36</a:t>
            </a:fld>
            <a:endParaRPr lang="zh-CN" altLang="en-US"/>
          </a:p>
        </p:txBody>
      </p:sp>
    </p:spTree>
    <p:extLst>
      <p:ext uri="{BB962C8B-B14F-4D97-AF65-F5344CB8AC3E}">
        <p14:creationId xmlns:p14="http://schemas.microsoft.com/office/powerpoint/2010/main" val="25675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body"/>
          </p:nvPr>
        </p:nvSpPr>
        <p:spPr>
          <a:xfrm>
            <a:off x="685800" y="4400640"/>
            <a:ext cx="5486040" cy="3600000"/>
          </a:xfrm>
          <a:prstGeom prst="rect">
            <a:avLst/>
          </a:prstGeom>
        </p:spPr>
        <p:txBody>
          <a:bodyPr/>
          <a:lstStyle/>
          <a:p>
            <a:endParaRPr lang="en-US" sz="2000" b="0" strike="noStrike" spc="-1" dirty="0">
              <a:solidFill>
                <a:srgbClr val="000000"/>
              </a:solidFill>
              <a:uFill>
                <a:solidFill>
                  <a:srgbClr val="FFFFFF"/>
                </a:solidFill>
              </a:uFill>
              <a:latin typeface="Arial"/>
            </a:endParaRPr>
          </a:p>
        </p:txBody>
      </p:sp>
      <p:sp>
        <p:nvSpPr>
          <p:cNvPr id="364" name="TextShape 2"/>
          <p:cNvSpPr txBox="1"/>
          <p:nvPr/>
        </p:nvSpPr>
        <p:spPr>
          <a:xfrm>
            <a:off x="3884760" y="8685360"/>
            <a:ext cx="2971440" cy="458280"/>
          </a:xfrm>
          <a:prstGeom prst="rect">
            <a:avLst/>
          </a:prstGeom>
          <a:noFill/>
          <a:ln>
            <a:noFill/>
          </a:ln>
        </p:spPr>
        <p:txBody>
          <a:bodyPr anchor="b"/>
          <a:lstStyle/>
          <a:p>
            <a:pPr algn="r">
              <a:lnSpc>
                <a:spcPct val="100000"/>
              </a:lnSpc>
            </a:pPr>
            <a:fld id="{CEBC0E73-0B83-4B1C-A6C7-8F22C6EF73E2}" type="slidenum">
              <a:rPr lang="en-US" sz="1200" b="0" strike="noStrike" spc="-1">
                <a:solidFill>
                  <a:srgbClr val="000000"/>
                </a:solidFill>
                <a:uFill>
                  <a:solidFill>
                    <a:srgbClr val="FFFFFF"/>
                  </a:solidFill>
                </a:uFill>
                <a:latin typeface="+mn-lt"/>
                <a:ea typeface="+mn-ea"/>
              </a:rPr>
              <a:t>4</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13286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PlaceHolder 1"/>
          <p:cNvSpPr>
            <a:spLocks noGrp="1"/>
          </p:cNvSpPr>
          <p:nvPr>
            <p:ph type="body"/>
          </p:nvPr>
        </p:nvSpPr>
        <p:spPr>
          <a:xfrm>
            <a:off x="685800" y="4400640"/>
            <a:ext cx="5486040" cy="3600000"/>
          </a:xfrm>
          <a:prstGeom prst="rect">
            <a:avLst/>
          </a:prstGeom>
        </p:spPr>
        <p:txBody>
          <a:bodyPr/>
          <a:lstStyle/>
          <a:p>
            <a:pPr>
              <a:lnSpc>
                <a:spcPct val="100000"/>
              </a:lnSpc>
            </a:pP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sp>
        <p:nvSpPr>
          <p:cNvPr id="368" name="TextShape 2"/>
          <p:cNvSpPr txBox="1"/>
          <p:nvPr/>
        </p:nvSpPr>
        <p:spPr>
          <a:xfrm>
            <a:off x="3884760" y="8685360"/>
            <a:ext cx="2971440" cy="458280"/>
          </a:xfrm>
          <a:prstGeom prst="rect">
            <a:avLst/>
          </a:prstGeom>
          <a:noFill/>
          <a:ln>
            <a:noFill/>
          </a:ln>
        </p:spPr>
        <p:txBody>
          <a:bodyPr anchor="b"/>
          <a:lstStyle/>
          <a:p>
            <a:pPr algn="r">
              <a:lnSpc>
                <a:spcPct val="100000"/>
              </a:lnSpc>
            </a:pPr>
            <a:fld id="{B604112C-AEB5-423F-A732-209EB0BED75A}" type="slidenum">
              <a:rPr lang="en-US" sz="1200" b="0" strike="noStrike" spc="-1">
                <a:solidFill>
                  <a:srgbClr val="000000"/>
                </a:solidFill>
                <a:uFill>
                  <a:solidFill>
                    <a:srgbClr val="FFFFFF"/>
                  </a:solidFill>
                </a:uFill>
                <a:latin typeface="+mn-lt"/>
                <a:ea typeface="+mn-ea"/>
              </a:rPr>
              <a:t>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3808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PlaceHolder 1"/>
          <p:cNvSpPr>
            <a:spLocks noGrp="1"/>
          </p:cNvSpPr>
          <p:nvPr>
            <p:ph type="body"/>
          </p:nvPr>
        </p:nvSpPr>
        <p:spPr>
          <a:xfrm>
            <a:off x="685800" y="4400640"/>
            <a:ext cx="5486040" cy="3600000"/>
          </a:xfrm>
          <a:prstGeom prst="rect">
            <a:avLst/>
          </a:prstGeom>
        </p:spPr>
        <p:txBody>
          <a:bodyPr/>
          <a:lstStyle/>
          <a:p>
            <a:pPr>
              <a:lnSpc>
                <a:spcPct val="100000"/>
              </a:lnSpc>
            </a:pP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sp>
        <p:nvSpPr>
          <p:cNvPr id="368" name="TextShape 2"/>
          <p:cNvSpPr txBox="1"/>
          <p:nvPr/>
        </p:nvSpPr>
        <p:spPr>
          <a:xfrm>
            <a:off x="3884760" y="8685360"/>
            <a:ext cx="2971440" cy="458280"/>
          </a:xfrm>
          <a:prstGeom prst="rect">
            <a:avLst/>
          </a:prstGeom>
          <a:noFill/>
          <a:ln>
            <a:noFill/>
          </a:ln>
        </p:spPr>
        <p:txBody>
          <a:bodyPr anchor="b"/>
          <a:lstStyle/>
          <a:p>
            <a:pPr algn="r">
              <a:lnSpc>
                <a:spcPct val="100000"/>
              </a:lnSpc>
            </a:pPr>
            <a:fld id="{B604112C-AEB5-423F-A732-209EB0BED75A}" type="slidenum">
              <a:rPr lang="en-US" sz="1200" b="0" strike="noStrike" spc="-1">
                <a:solidFill>
                  <a:srgbClr val="000000"/>
                </a:solidFill>
                <a:uFill>
                  <a:solidFill>
                    <a:srgbClr val="FFFFFF"/>
                  </a:solidFill>
                </a:uFill>
                <a:latin typeface="+mn-lt"/>
                <a:ea typeface="+mn-ea"/>
              </a:rPr>
              <a:t>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3012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以上是已经完成的工作，但较项目最终需要达到的效果还有一些需要进一步完善的工作。</a:t>
            </a:r>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7</a:t>
            </a:fld>
            <a:endParaRPr lang="zh-CN" altLang="en-US"/>
          </a:p>
        </p:txBody>
      </p:sp>
    </p:spTree>
    <p:extLst>
      <p:ext uri="{BB962C8B-B14F-4D97-AF65-F5344CB8AC3E}">
        <p14:creationId xmlns:p14="http://schemas.microsoft.com/office/powerpoint/2010/main" val="1817598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618D6B-2817-409A-B344-730C9C625005}" type="slidenum">
              <a:rPr lang="zh-CN" altLang="en-US" smtClean="0"/>
              <a:pPr/>
              <a:t>8</a:t>
            </a:fld>
            <a:endParaRPr lang="zh-CN" altLang="en-US"/>
          </a:p>
        </p:txBody>
      </p:sp>
    </p:spTree>
    <p:extLst>
      <p:ext uri="{BB962C8B-B14F-4D97-AF65-F5344CB8AC3E}">
        <p14:creationId xmlns:p14="http://schemas.microsoft.com/office/powerpoint/2010/main" val="1670487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7F618D6B-2817-409A-B344-730C9C625005}" type="slidenum">
              <a:rPr lang="zh-CN" altLang="en-US" smtClean="0"/>
              <a:pPr/>
              <a:t>9</a:t>
            </a:fld>
            <a:endParaRPr lang="zh-CN" altLang="en-US"/>
          </a:p>
        </p:txBody>
      </p:sp>
    </p:spTree>
    <p:extLst>
      <p:ext uri="{BB962C8B-B14F-4D97-AF65-F5344CB8AC3E}">
        <p14:creationId xmlns:p14="http://schemas.microsoft.com/office/powerpoint/2010/main" val="120267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pPr/>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110965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pPr/>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3144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pPr/>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4291678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2706" name="Picture 2" descr="d:\documents and settings\administrator.封神小憩\application data\360se6\User Data\temp\1-14041122531bT.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852" y="-1"/>
            <a:ext cx="6767763" cy="685800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133963"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46702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pPr/>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234758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pPr/>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3636077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94C0072-DF53-4E6F-995A-C346827FC413}" type="datetimeFigureOut">
              <a:rPr lang="zh-CN" altLang="en-US" smtClean="0"/>
              <a:pPr/>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3359606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94C0072-DF53-4E6F-995A-C346827FC413}" type="datetimeFigureOut">
              <a:rPr lang="zh-CN" altLang="en-US" smtClean="0"/>
              <a:pPr/>
              <a:t>2018/1/18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47626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94C0072-DF53-4E6F-995A-C346827FC413}" type="datetimeFigureOut">
              <a:rPr lang="zh-CN" altLang="en-US" smtClean="0"/>
              <a:pPr/>
              <a:t>2018/1/18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42013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4C0072-DF53-4E6F-995A-C346827FC413}" type="datetimeFigureOut">
              <a:rPr lang="zh-CN" altLang="en-US" smtClean="0"/>
              <a:pPr/>
              <a:t>2018/1/18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24077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pPr/>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165143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pPr/>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2989374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A2">
            <a:alpha val="4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C0072-DF53-4E6F-995A-C346827FC413}" type="datetimeFigureOut">
              <a:rPr lang="zh-CN" altLang="en-US" smtClean="0"/>
              <a:pPr/>
              <a:t>2018/1/18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F0199-151D-428B-8932-CF557838D6B1}" type="slidenum">
              <a:rPr lang="zh-CN" altLang="en-US" smtClean="0"/>
              <a:pPr/>
              <a:t>‹#›</a:t>
            </a:fld>
            <a:endParaRPr lang="zh-CN" altLang="en-US"/>
          </a:p>
        </p:txBody>
      </p:sp>
    </p:spTree>
    <p:extLst>
      <p:ext uri="{BB962C8B-B14F-4D97-AF65-F5344CB8AC3E}">
        <p14:creationId xmlns:p14="http://schemas.microsoft.com/office/powerpoint/2010/main" val="3575475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wmf"/><Relationship Id="rId7"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emf"/><Relationship Id="rId7" Type="http://schemas.microsoft.com/office/2007/relationships/hdphoto" Target="../media/hdphoto1.wdp"/><Relationship Id="rId2" Type="http://schemas.openxmlformats.org/officeDocument/2006/relationships/image" Target="../media/image13.emf"/><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emf"/><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1.emf"/><Relationship Id="rId7" Type="http://schemas.openxmlformats.org/officeDocument/2006/relationships/image" Target="../media/image25.png"/><Relationship Id="rId2"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emf"/><Relationship Id="rId10" Type="http://schemas.openxmlformats.org/officeDocument/2006/relationships/image" Target="../media/image28.wmf"/><Relationship Id="rId4" Type="http://schemas.openxmlformats.org/officeDocument/2006/relationships/image" Target="../media/image22.emf"/><Relationship Id="rId9" Type="http://schemas.openxmlformats.org/officeDocument/2006/relationships/image" Target="../media/image27.wmf"/></Relationships>
</file>

<file path=ppt/slides/_rels/slide14.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image" Target="../media/image9.wmf"/><Relationship Id="rId7" Type="http://schemas.openxmlformats.org/officeDocument/2006/relationships/chart" Target="../charts/chart8.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 Id="rId9" Type="http://schemas.openxmlformats.org/officeDocument/2006/relationships/chart" Target="../charts/char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 y="0"/>
            <a:ext cx="12190534" cy="3797300"/>
          </a:xfrm>
          <a:prstGeom prst="rect">
            <a:avLst/>
          </a:prstGeom>
        </p:spPr>
      </p:pic>
      <p:sp>
        <p:nvSpPr>
          <p:cNvPr id="11" name="文本框 10"/>
          <p:cNvSpPr txBox="1"/>
          <p:nvPr/>
        </p:nvSpPr>
        <p:spPr>
          <a:xfrm>
            <a:off x="819150" y="4456637"/>
            <a:ext cx="10591800" cy="954107"/>
          </a:xfrm>
          <a:prstGeom prst="rect">
            <a:avLst/>
          </a:prstGeom>
          <a:noFill/>
        </p:spPr>
        <p:txBody>
          <a:bodyPr wrap="square" rtlCol="0">
            <a:spAutoFit/>
          </a:bodyPr>
          <a:lstStyle/>
          <a:p>
            <a:pPr algn="ctr"/>
            <a:r>
              <a:rPr lang="en-US" altLang="zh-CN"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基于大数据的智能决策</a:t>
            </a:r>
            <a:r>
              <a:rPr lang="zh-CN" altLang="en-US" sz="2800" b="1" dirty="0" smtClean="0">
                <a:latin typeface="微软雅黑" panose="020B0503020204020204" pitchFamily="34" charset="-122"/>
                <a:ea typeface="微软雅黑" panose="020B0503020204020204" pitchFamily="34" charset="-122"/>
              </a:rPr>
              <a:t>系统</a:t>
            </a:r>
            <a:r>
              <a:rPr lang="en-US" altLang="zh-CN" sz="2800" b="1" dirty="0" smtClean="0">
                <a:latin typeface="微软雅黑" panose="020B0503020204020204" pitchFamily="34" charset="-122"/>
                <a:ea typeface="微软雅黑" panose="020B0503020204020204" pitchFamily="34" charset="-122"/>
              </a:rPr>
              <a:t>”</a:t>
            </a:r>
          </a:p>
          <a:p>
            <a:pPr algn="ctr"/>
            <a:r>
              <a:rPr lang="zh-CN" altLang="en-US" sz="2800" b="1" dirty="0">
                <a:latin typeface="微软雅黑" panose="020B0503020204020204" pitchFamily="34" charset="-122"/>
                <a:ea typeface="微软雅黑" panose="020B0503020204020204" pitchFamily="34" charset="-122"/>
              </a:rPr>
              <a:t>研发方案</a:t>
            </a:r>
            <a:endParaRPr lang="zh-CN" altLang="en-US" sz="2800" b="1" dirty="0" smtClean="0">
              <a:latin typeface="微软雅黑" panose="020B0503020204020204" pitchFamily="34" charset="-122"/>
              <a:ea typeface="微软雅黑" panose="020B0503020204020204" pitchFamily="34" charset="-122"/>
            </a:endParaRPr>
          </a:p>
        </p:txBody>
      </p:sp>
      <p:sp>
        <p:nvSpPr>
          <p:cNvPr id="12" name="文本框 11"/>
          <p:cNvSpPr txBox="1"/>
          <p:nvPr/>
        </p:nvSpPr>
        <p:spPr>
          <a:xfrm>
            <a:off x="1771650" y="5518199"/>
            <a:ext cx="8648700" cy="461665"/>
          </a:xfrm>
          <a:prstGeom prst="rect">
            <a:avLst/>
          </a:prstGeom>
          <a:noFill/>
        </p:spPr>
        <p:txBody>
          <a:bodyPr wrap="square" rtlCol="0">
            <a:spAutoFit/>
          </a:bodyPr>
          <a:lstStyle/>
          <a:p>
            <a:pPr algn="ctr"/>
            <a:r>
              <a:rPr lang="zh-CN" altLang="en-US" sz="2400" dirty="0" smtClean="0">
                <a:latin typeface="微软雅黑" panose="020B0503020204020204" pitchFamily="34" charset="-122"/>
                <a:ea typeface="微软雅黑" panose="020B0503020204020204" pitchFamily="34" charset="-122"/>
              </a:rPr>
              <a:t>汇报人：班晓娟 教授</a:t>
            </a:r>
            <a:endParaRPr lang="en-US" altLang="zh-CN" sz="2400" dirty="0" smtClean="0">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1104900" y="5403026"/>
            <a:ext cx="10020300"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 y="997030"/>
            <a:ext cx="12191998" cy="2215991"/>
          </a:xfrm>
          <a:prstGeom prst="rect">
            <a:avLst/>
          </a:prstGeom>
          <a:noFill/>
        </p:spPr>
        <p:txBody>
          <a:bodyPr wrap="square" rtlCol="0">
            <a:spAutoFit/>
          </a:bodyPr>
          <a:lstStyle/>
          <a:p>
            <a:pPr algn="ctr"/>
            <a:r>
              <a:rPr lang="zh-CN" altLang="en-US" sz="13800" b="1" dirty="0" smtClean="0">
                <a:solidFill>
                  <a:schemeClr val="bg1">
                    <a:alpha val="42000"/>
                  </a:schemeClr>
                </a:solidFill>
                <a:latin typeface="微软雅黑" panose="020B0503020204020204" pitchFamily="34" charset="-122"/>
                <a:ea typeface="微软雅黑" panose="020B0503020204020204" pitchFamily="34" charset="-122"/>
              </a:rPr>
              <a:t>北京科技大学</a:t>
            </a:r>
            <a:endParaRPr lang="zh-CN" altLang="en-US" sz="13800" b="1" dirty="0">
              <a:solidFill>
                <a:schemeClr val="bg1">
                  <a:alpha val="42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9050" y="-7717"/>
            <a:ext cx="12192000" cy="37973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0363" y="2659778"/>
            <a:ext cx="1854652" cy="1875413"/>
          </a:xfrm>
          <a:prstGeom prst="ellipse">
            <a:avLst/>
          </a:prstGeom>
        </p:spPr>
      </p:pic>
    </p:spTree>
    <p:extLst>
      <p:ext uri="{BB962C8B-B14F-4D97-AF65-F5344CB8AC3E}">
        <p14:creationId xmlns:p14="http://schemas.microsoft.com/office/powerpoint/2010/main" val="1945836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bwMode="auto">
          <a:xfrm>
            <a:off x="1797290" y="1499190"/>
            <a:ext cx="1844439" cy="2564906"/>
          </a:xfrm>
          <a:prstGeom prst="rect">
            <a:avLst/>
          </a:prstGeom>
          <a:solidFill>
            <a:srgbClr val="92D050">
              <a:alpha val="30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 name="TextBox 1"/>
          <p:cNvSpPr txBox="1"/>
          <p:nvPr/>
        </p:nvSpPr>
        <p:spPr>
          <a:xfrm>
            <a:off x="382995" y="900461"/>
            <a:ext cx="7985383" cy="435697"/>
          </a:xfrm>
          <a:prstGeom prst="rect">
            <a:avLst/>
          </a:prstGeom>
          <a:noFill/>
        </p:spPr>
        <p:txBody>
          <a:bodyPr wrap="square" rtlCol="0">
            <a:spAutoFit/>
          </a:bodyPr>
          <a:lstStyle/>
          <a:p>
            <a:pPr algn="just">
              <a:lnSpc>
                <a:spcPct val="130000"/>
              </a:lnSpc>
            </a:pPr>
            <a:r>
              <a:rPr lang="zh-CN" altLang="en-US" sz="2000" b="1" dirty="0">
                <a:solidFill>
                  <a:srgbClr val="C00000"/>
                </a:solidFill>
                <a:latin typeface="+mj-ea"/>
                <a:ea typeface="+mj-ea"/>
              </a:rPr>
              <a:t>成本精益控制</a:t>
            </a:r>
            <a:endParaRPr lang="zh-CN" altLang="en-US" sz="2000" dirty="0">
              <a:latin typeface="+mj-ea"/>
              <a:ea typeface="+mj-ea"/>
            </a:endParaRPr>
          </a:p>
        </p:txBody>
      </p:sp>
      <p:sp>
        <p:nvSpPr>
          <p:cNvPr id="23" name="右箭头 22"/>
          <p:cNvSpPr/>
          <p:nvPr/>
        </p:nvSpPr>
        <p:spPr bwMode="auto">
          <a:xfrm>
            <a:off x="3641728" y="2671489"/>
            <a:ext cx="531825" cy="630042"/>
          </a:xfrm>
          <a:prstGeom prst="rightArrow">
            <a:avLst/>
          </a:prstGeom>
          <a:solidFill>
            <a:srgbClr val="92D050"/>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5" name="矩形 24"/>
          <p:cNvSpPr/>
          <p:nvPr/>
        </p:nvSpPr>
        <p:spPr bwMode="auto">
          <a:xfrm>
            <a:off x="1857092" y="3280634"/>
            <a:ext cx="1705036" cy="648072"/>
          </a:xfrm>
          <a:prstGeom prst="rect">
            <a:avLst/>
          </a:prstGeom>
          <a:solidFill>
            <a:srgbClr val="66FFFF"/>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2000" dirty="0">
                <a:latin typeface="+mj-ea"/>
                <a:ea typeface="+mj-ea"/>
              </a:rPr>
              <a:t>外部对比分析</a:t>
            </a:r>
          </a:p>
        </p:txBody>
      </p:sp>
      <p:sp>
        <p:nvSpPr>
          <p:cNvPr id="26" name="矩形 25"/>
          <p:cNvSpPr/>
          <p:nvPr/>
        </p:nvSpPr>
        <p:spPr bwMode="auto">
          <a:xfrm>
            <a:off x="1857092" y="1975864"/>
            <a:ext cx="1705036" cy="648072"/>
          </a:xfrm>
          <a:prstGeom prst="rect">
            <a:avLst/>
          </a:prstGeom>
          <a:solidFill>
            <a:srgbClr val="66FFFF"/>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2000" dirty="0">
                <a:latin typeface="+mj-ea"/>
                <a:ea typeface="+mj-ea"/>
              </a:rPr>
              <a:t>内部同比分析</a:t>
            </a:r>
          </a:p>
        </p:txBody>
      </p:sp>
      <p:sp>
        <p:nvSpPr>
          <p:cNvPr id="27" name="TextBox 26"/>
          <p:cNvSpPr txBox="1"/>
          <p:nvPr/>
        </p:nvSpPr>
        <p:spPr>
          <a:xfrm>
            <a:off x="2193976" y="1543816"/>
            <a:ext cx="1224136" cy="369332"/>
          </a:xfrm>
          <a:prstGeom prst="rect">
            <a:avLst/>
          </a:prstGeom>
          <a:noFill/>
        </p:spPr>
        <p:txBody>
          <a:bodyPr wrap="square" rtlCol="0">
            <a:spAutoFit/>
          </a:bodyPr>
          <a:lstStyle/>
          <a:p>
            <a:r>
              <a:rPr lang="zh-CN" altLang="en-US" dirty="0">
                <a:latin typeface="+mj-ea"/>
                <a:ea typeface="+mj-ea"/>
              </a:rPr>
              <a:t>对比分析</a:t>
            </a:r>
          </a:p>
        </p:txBody>
      </p:sp>
      <p:grpSp>
        <p:nvGrpSpPr>
          <p:cNvPr id="32" name="组合 31"/>
          <p:cNvGrpSpPr/>
          <p:nvPr/>
        </p:nvGrpSpPr>
        <p:grpSpPr>
          <a:xfrm>
            <a:off x="465784" y="1499190"/>
            <a:ext cx="1296144" cy="2564906"/>
            <a:chOff x="-36512" y="2749570"/>
            <a:chExt cx="1296144" cy="2564906"/>
          </a:xfrm>
          <a:solidFill>
            <a:schemeClr val="accent6">
              <a:lumMod val="40000"/>
              <a:lumOff val="60000"/>
            </a:schemeClr>
          </a:solidFill>
        </p:grpSpPr>
        <p:sp>
          <p:nvSpPr>
            <p:cNvPr id="30" name="矩形 29"/>
            <p:cNvSpPr/>
            <p:nvPr/>
          </p:nvSpPr>
          <p:spPr bwMode="auto">
            <a:xfrm>
              <a:off x="-36512" y="2749570"/>
              <a:ext cx="1296144" cy="2564906"/>
            </a:xfrm>
            <a:prstGeom prst="rect">
              <a:avLst/>
            </a:prstGeom>
            <a:grp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31" name="TextBox 30"/>
            <p:cNvSpPr txBox="1"/>
            <p:nvPr/>
          </p:nvSpPr>
          <p:spPr>
            <a:xfrm>
              <a:off x="107504" y="2934236"/>
              <a:ext cx="1008112" cy="2332946"/>
            </a:xfrm>
            <a:prstGeom prst="rect">
              <a:avLst/>
            </a:prstGeom>
            <a:grpFill/>
          </p:spPr>
          <p:txBody>
            <a:bodyPr wrap="square" rtlCol="0">
              <a:spAutoFit/>
            </a:bodyPr>
            <a:lstStyle/>
            <a:p>
              <a:pPr algn="ctr">
                <a:lnSpc>
                  <a:spcPct val="130000"/>
                </a:lnSpc>
              </a:pPr>
              <a:r>
                <a:rPr lang="zh-CN" altLang="en-US" sz="1400" dirty="0">
                  <a:latin typeface="+mj-ea"/>
                  <a:ea typeface="+mj-ea"/>
                </a:rPr>
                <a:t>物料成本</a:t>
              </a:r>
              <a:endParaRPr lang="en-US" altLang="zh-CN" sz="1400" dirty="0">
                <a:latin typeface="+mj-ea"/>
                <a:ea typeface="+mj-ea"/>
              </a:endParaRPr>
            </a:p>
            <a:p>
              <a:pPr algn="ctr">
                <a:lnSpc>
                  <a:spcPct val="130000"/>
                </a:lnSpc>
              </a:pPr>
              <a:r>
                <a:rPr lang="zh-CN" altLang="en-US" sz="1400" dirty="0">
                  <a:latin typeface="+mj-ea"/>
                  <a:ea typeface="+mj-ea"/>
                </a:rPr>
                <a:t>人工成本</a:t>
              </a:r>
              <a:endParaRPr lang="en-US" altLang="zh-CN" sz="1400" dirty="0">
                <a:latin typeface="+mj-ea"/>
                <a:ea typeface="+mj-ea"/>
              </a:endParaRPr>
            </a:p>
            <a:p>
              <a:pPr algn="ctr">
                <a:lnSpc>
                  <a:spcPct val="130000"/>
                </a:lnSpc>
              </a:pPr>
              <a:r>
                <a:rPr lang="zh-CN" altLang="en-US" sz="1400" dirty="0">
                  <a:latin typeface="+mj-ea"/>
                  <a:ea typeface="+mj-ea"/>
                </a:rPr>
                <a:t>能源成本</a:t>
              </a:r>
              <a:endParaRPr lang="en-US" altLang="zh-CN" sz="1400" dirty="0">
                <a:latin typeface="+mj-ea"/>
                <a:ea typeface="+mj-ea"/>
              </a:endParaRPr>
            </a:p>
            <a:p>
              <a:pPr algn="ctr">
                <a:lnSpc>
                  <a:spcPct val="130000"/>
                </a:lnSpc>
              </a:pPr>
              <a:r>
                <a:rPr lang="zh-CN" altLang="en-US" sz="1400" dirty="0">
                  <a:latin typeface="+mj-ea"/>
                  <a:ea typeface="+mj-ea"/>
                </a:rPr>
                <a:t>财务成本</a:t>
              </a:r>
              <a:endParaRPr lang="en-US" altLang="zh-CN" sz="1400" dirty="0">
                <a:latin typeface="+mj-ea"/>
                <a:ea typeface="+mj-ea"/>
              </a:endParaRPr>
            </a:p>
            <a:p>
              <a:pPr algn="ctr">
                <a:lnSpc>
                  <a:spcPct val="130000"/>
                </a:lnSpc>
              </a:pPr>
              <a:r>
                <a:rPr lang="zh-CN" altLang="en-US" sz="1400" dirty="0">
                  <a:latin typeface="+mj-ea"/>
                  <a:ea typeface="+mj-ea"/>
                </a:rPr>
                <a:t>物流成本</a:t>
              </a:r>
              <a:endParaRPr lang="en-US" altLang="zh-CN" sz="1400" dirty="0">
                <a:latin typeface="+mj-ea"/>
                <a:ea typeface="+mj-ea"/>
              </a:endParaRPr>
            </a:p>
            <a:p>
              <a:pPr algn="ctr">
                <a:lnSpc>
                  <a:spcPct val="130000"/>
                </a:lnSpc>
              </a:pPr>
              <a:r>
                <a:rPr lang="zh-CN" altLang="en-US" sz="1400" dirty="0">
                  <a:latin typeface="+mj-ea"/>
                  <a:ea typeface="+mj-ea"/>
                </a:rPr>
                <a:t>销售成本</a:t>
              </a:r>
              <a:endParaRPr lang="en-US" altLang="zh-CN" sz="1400" dirty="0">
                <a:latin typeface="+mj-ea"/>
                <a:ea typeface="+mj-ea"/>
              </a:endParaRPr>
            </a:p>
            <a:p>
              <a:pPr algn="ctr">
                <a:lnSpc>
                  <a:spcPct val="130000"/>
                </a:lnSpc>
              </a:pPr>
              <a:r>
                <a:rPr lang="zh-CN" altLang="en-US" sz="1400" dirty="0">
                  <a:latin typeface="+mj-ea"/>
                  <a:ea typeface="+mj-ea"/>
                </a:rPr>
                <a:t>资金周转</a:t>
              </a:r>
              <a:endParaRPr lang="en-US" altLang="zh-CN" sz="1400" dirty="0">
                <a:latin typeface="+mj-ea"/>
                <a:ea typeface="+mj-ea"/>
              </a:endParaRPr>
            </a:p>
            <a:p>
              <a:pPr algn="ctr">
                <a:lnSpc>
                  <a:spcPct val="130000"/>
                </a:lnSpc>
              </a:pPr>
              <a:r>
                <a:rPr lang="zh-CN" altLang="en-US" sz="1400" dirty="0">
                  <a:latin typeface="+mj-ea"/>
                  <a:ea typeface="+mj-ea"/>
                </a:rPr>
                <a:t>。。。</a:t>
              </a:r>
            </a:p>
          </p:txBody>
        </p:sp>
      </p:grpSp>
      <p:sp>
        <p:nvSpPr>
          <p:cNvPr id="33" name="上下箭头 32"/>
          <p:cNvSpPr/>
          <p:nvPr/>
        </p:nvSpPr>
        <p:spPr bwMode="auto">
          <a:xfrm>
            <a:off x="2482008" y="2623937"/>
            <a:ext cx="432048" cy="652714"/>
          </a:xfrm>
          <a:prstGeom prst="upDownArrow">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34" name="矩形 33"/>
          <p:cNvSpPr/>
          <p:nvPr/>
        </p:nvSpPr>
        <p:spPr bwMode="auto">
          <a:xfrm>
            <a:off x="461558" y="4105016"/>
            <a:ext cx="7925106" cy="633820"/>
          </a:xfrm>
          <a:prstGeom prst="rect">
            <a:avLst/>
          </a:prstGeom>
          <a:solidFill>
            <a:schemeClr val="accent6">
              <a:lumMod val="40000"/>
              <a:lumOff val="60000"/>
              <a:alpha val="31000"/>
            </a:scheme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latin typeface="+mj-ea"/>
                <a:ea typeface="+mj-ea"/>
              </a:rPr>
              <a:t>产品全生命周期管理</a:t>
            </a:r>
            <a:r>
              <a:rPr lang="en-US" altLang="zh-CN" dirty="0">
                <a:latin typeface="+mj-ea"/>
                <a:ea typeface="+mj-ea"/>
              </a:rPr>
              <a:t>(PLM)</a:t>
            </a:r>
            <a:endParaRPr lang="zh-CN" altLang="en-US" dirty="0">
              <a:latin typeface="+mj-ea"/>
              <a:ea typeface="+mj-ea"/>
            </a:endParaRPr>
          </a:p>
        </p:txBody>
      </p:sp>
      <p:sp>
        <p:nvSpPr>
          <p:cNvPr id="35" name="圆角矩形 34"/>
          <p:cNvSpPr/>
          <p:nvPr/>
        </p:nvSpPr>
        <p:spPr bwMode="auto">
          <a:xfrm>
            <a:off x="465784" y="4772990"/>
            <a:ext cx="7920880" cy="803275"/>
          </a:xfrm>
          <a:prstGeom prst="roundRect">
            <a:avLst>
              <a:gd name="adj" fmla="val 6614"/>
            </a:avLst>
          </a:prstGeom>
          <a:solidFill>
            <a:sysClr val="window" lastClr="FFFFFF"/>
          </a:solidFill>
          <a:ln w="9525" cap="flat" cmpd="sng" algn="ctr">
            <a:solidFill>
              <a:srgbClr val="4584D3">
                <a:shade val="95000"/>
                <a:satMod val="105000"/>
              </a:srgbClr>
            </a:solidFill>
            <a:prstDash val="solid"/>
            <a:headEnd type="none" w="med" len="med"/>
            <a:tailEnd type="none" w="med" len="med"/>
          </a:ln>
          <a:effectLst/>
        </p:spPr>
        <p:txBody>
          <a:bodyPr anchor="ctr"/>
          <a:lstStyle/>
          <a:p>
            <a:pPr>
              <a:defRPr/>
            </a:pPr>
            <a:r>
              <a:rPr lang="zh-CN" altLang="en-US" sz="1600" b="1" kern="0" dirty="0">
                <a:solidFill>
                  <a:srgbClr val="0070C0"/>
                </a:solidFill>
                <a:latin typeface="Arial"/>
                <a:ea typeface="微软雅黑" pitchFamily="34" charset="-122"/>
              </a:rPr>
              <a:t>数据存储</a:t>
            </a:r>
          </a:p>
        </p:txBody>
      </p:sp>
      <p:sp>
        <p:nvSpPr>
          <p:cNvPr id="36" name="圆柱形 35"/>
          <p:cNvSpPr>
            <a:spLocks noChangeArrowheads="1"/>
          </p:cNvSpPr>
          <p:nvPr/>
        </p:nvSpPr>
        <p:spPr bwMode="auto">
          <a:xfrm>
            <a:off x="2813235" y="4864990"/>
            <a:ext cx="1044575" cy="647700"/>
          </a:xfrm>
          <a:prstGeom prst="can">
            <a:avLst>
              <a:gd name="adj" fmla="val 25000"/>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zh-CN" altLang="en-US" sz="1200" dirty="0">
                <a:latin typeface="微软雅黑" pitchFamily="34" charset="-122"/>
                <a:ea typeface="微软雅黑" pitchFamily="34" charset="-122"/>
              </a:rPr>
              <a:t>经营数据</a:t>
            </a:r>
            <a:endParaRPr lang="en-US" altLang="zh-CN" sz="1200" dirty="0">
              <a:latin typeface="微软雅黑" pitchFamily="34" charset="-122"/>
              <a:ea typeface="微软雅黑" pitchFamily="34" charset="-122"/>
            </a:endParaRPr>
          </a:p>
          <a:p>
            <a:pPr algn="ctr"/>
            <a:r>
              <a:rPr lang="en-US" altLang="zh-CN" sz="1200" dirty="0">
                <a:latin typeface="微软雅黑" pitchFamily="34" charset="-122"/>
                <a:ea typeface="微软雅黑" pitchFamily="34" charset="-122"/>
              </a:rPr>
              <a:t>ODS</a:t>
            </a:r>
            <a:endParaRPr lang="zh-CN" altLang="en-US" sz="1200" dirty="0">
              <a:latin typeface="微软雅黑" pitchFamily="34" charset="-122"/>
              <a:ea typeface="微软雅黑" pitchFamily="34" charset="-122"/>
            </a:endParaRPr>
          </a:p>
        </p:txBody>
      </p:sp>
      <p:sp>
        <p:nvSpPr>
          <p:cNvPr id="37" name="圆柱形 36"/>
          <p:cNvSpPr/>
          <p:nvPr/>
        </p:nvSpPr>
        <p:spPr>
          <a:xfrm>
            <a:off x="4100142" y="4864990"/>
            <a:ext cx="1046162" cy="647700"/>
          </a:xfrm>
          <a:prstGeom prst="can">
            <a:avLst/>
          </a:prstGeom>
          <a:solidFill>
            <a:srgbClr val="92D050"/>
          </a:solidFill>
          <a:ln w="9525">
            <a:noFill/>
            <a:round/>
            <a:headEnd/>
            <a:tailEnd/>
          </a:ln>
          <a:effectLst/>
        </p:spPr>
        <p:txBody>
          <a:bodyPr wrap="none" anchor="ctr"/>
          <a:lstStyle/>
          <a:p>
            <a:pPr algn="ctr">
              <a:defRPr/>
            </a:pPr>
            <a:r>
              <a:rPr lang="zh-CN" altLang="en-US" sz="1200" kern="0" dirty="0">
                <a:solidFill>
                  <a:sysClr val="windowText" lastClr="000000"/>
                </a:solidFill>
                <a:latin typeface="微软雅黑" pitchFamily="34" charset="-122"/>
                <a:ea typeface="微软雅黑" pitchFamily="34" charset="-122"/>
              </a:rPr>
              <a:t>主数据</a:t>
            </a:r>
            <a:endParaRPr lang="en-US" altLang="zh-CN" sz="1200" kern="0" dirty="0">
              <a:solidFill>
                <a:sysClr val="windowText" lastClr="000000"/>
              </a:solidFill>
              <a:latin typeface="微软雅黑" pitchFamily="34" charset="-122"/>
              <a:ea typeface="微软雅黑" pitchFamily="34" charset="-122"/>
            </a:endParaRPr>
          </a:p>
          <a:p>
            <a:pPr algn="ctr">
              <a:defRPr/>
            </a:pPr>
            <a:r>
              <a:rPr lang="en-US" altLang="zh-CN" sz="1200" kern="0" dirty="0">
                <a:solidFill>
                  <a:sysClr val="windowText" lastClr="000000"/>
                </a:solidFill>
                <a:latin typeface="微软雅黑" pitchFamily="34" charset="-122"/>
                <a:ea typeface="微软雅黑" pitchFamily="34" charset="-122"/>
              </a:rPr>
              <a:t>Master Data</a:t>
            </a:r>
            <a:endParaRPr lang="zh-CN" altLang="en-US" sz="1200" kern="0" dirty="0">
              <a:solidFill>
                <a:sysClr val="windowText" lastClr="000000"/>
              </a:solidFill>
              <a:latin typeface="微软雅黑" pitchFamily="34" charset="-122"/>
              <a:ea typeface="微软雅黑" pitchFamily="34" charset="-122"/>
            </a:endParaRPr>
          </a:p>
        </p:txBody>
      </p:sp>
      <p:sp>
        <p:nvSpPr>
          <p:cNvPr id="38" name="AutoShape 34"/>
          <p:cNvSpPr>
            <a:spLocks noChangeArrowheads="1"/>
          </p:cNvSpPr>
          <p:nvPr/>
        </p:nvSpPr>
        <p:spPr bwMode="gray">
          <a:xfrm>
            <a:off x="5396286" y="4864990"/>
            <a:ext cx="1046163" cy="647700"/>
          </a:xfrm>
          <a:prstGeom prst="can">
            <a:avLst>
              <a:gd name="adj" fmla="val 30417"/>
            </a:avLst>
          </a:prstGeom>
          <a:solidFill>
            <a:srgbClr val="92D050"/>
          </a:solidFill>
          <a:ln w="9525">
            <a:noFill/>
            <a:round/>
            <a:headEnd/>
            <a:tailEnd/>
          </a:ln>
          <a:effectLst/>
        </p:spPr>
        <p:txBody>
          <a:bodyPr wrap="none" anchor="ctr"/>
          <a:lstStyle/>
          <a:p>
            <a:pPr algn="ctr">
              <a:defRPr/>
            </a:pPr>
            <a:r>
              <a:rPr lang="zh-CN" altLang="en-US" sz="1200" kern="0">
                <a:solidFill>
                  <a:sysClr val="windowText" lastClr="000000"/>
                </a:solidFill>
                <a:latin typeface="微软雅黑" pitchFamily="34" charset="-122"/>
                <a:ea typeface="微软雅黑" pitchFamily="34" charset="-122"/>
              </a:rPr>
              <a:t>元数据</a:t>
            </a:r>
            <a:endParaRPr lang="en-US" altLang="zh-CN" sz="1200" kern="0">
              <a:solidFill>
                <a:sysClr val="windowText" lastClr="000000"/>
              </a:solidFill>
              <a:latin typeface="微软雅黑" pitchFamily="34" charset="-122"/>
              <a:ea typeface="微软雅黑" pitchFamily="34" charset="-122"/>
            </a:endParaRPr>
          </a:p>
          <a:p>
            <a:pPr algn="ctr">
              <a:defRPr/>
            </a:pPr>
            <a:r>
              <a:rPr lang="en-US" altLang="zh-CN" sz="1200" kern="0">
                <a:solidFill>
                  <a:sysClr val="windowText" lastClr="000000"/>
                </a:solidFill>
                <a:latin typeface="微软雅黑" pitchFamily="34" charset="-122"/>
                <a:ea typeface="微软雅黑" pitchFamily="34" charset="-122"/>
              </a:rPr>
              <a:t>Meta Data</a:t>
            </a:r>
            <a:endParaRPr lang="zh-CN" altLang="en-US" sz="1200" kern="0">
              <a:solidFill>
                <a:sysClr val="windowText" lastClr="000000"/>
              </a:solidFill>
              <a:latin typeface="微软雅黑" pitchFamily="34" charset="-122"/>
              <a:ea typeface="微软雅黑" pitchFamily="34" charset="-122"/>
            </a:endParaRPr>
          </a:p>
        </p:txBody>
      </p:sp>
      <p:sp>
        <p:nvSpPr>
          <p:cNvPr id="39" name="矩形 41"/>
          <p:cNvSpPr>
            <a:spLocks noChangeArrowheads="1"/>
          </p:cNvSpPr>
          <p:nvPr/>
        </p:nvSpPr>
        <p:spPr bwMode="auto">
          <a:xfrm>
            <a:off x="7378552" y="4958652"/>
            <a:ext cx="922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200" dirty="0"/>
              <a:t>数据集市</a:t>
            </a:r>
            <a:endParaRPr lang="en-US" altLang="zh-CN" sz="1200" dirty="0"/>
          </a:p>
          <a:p>
            <a:pPr algn="ctr"/>
            <a:r>
              <a:rPr lang="en-US" altLang="zh-CN" sz="1200" dirty="0"/>
              <a:t>Data Mart</a:t>
            </a:r>
            <a:endParaRPr lang="zh-CN" altLang="en-US" sz="1200" dirty="0">
              <a:solidFill>
                <a:schemeClr val="bg1"/>
              </a:solidFill>
            </a:endParaRPr>
          </a:p>
        </p:txBody>
      </p:sp>
      <p:grpSp>
        <p:nvGrpSpPr>
          <p:cNvPr id="40" name="组合 6"/>
          <p:cNvGrpSpPr>
            <a:grpSpLocks/>
          </p:cNvGrpSpPr>
          <p:nvPr/>
        </p:nvGrpSpPr>
        <p:grpSpPr bwMode="auto">
          <a:xfrm>
            <a:off x="6730480" y="4845941"/>
            <a:ext cx="635000" cy="625475"/>
            <a:chOff x="6908422" y="4347402"/>
            <a:chExt cx="635342" cy="625755"/>
          </a:xfrm>
        </p:grpSpPr>
        <p:grpSp>
          <p:nvGrpSpPr>
            <p:cNvPr id="41" name="组合 40"/>
            <p:cNvGrpSpPr/>
            <p:nvPr/>
          </p:nvGrpSpPr>
          <p:grpSpPr>
            <a:xfrm>
              <a:off x="6908422" y="4662360"/>
              <a:ext cx="634948" cy="310797"/>
              <a:chOff x="3338277" y="2124125"/>
              <a:chExt cx="768287" cy="376064"/>
            </a:xfrm>
            <a:solidFill>
              <a:schemeClr val="accent4">
                <a:lumMod val="60000"/>
                <a:lumOff val="40000"/>
              </a:schemeClr>
            </a:solidFill>
          </p:grpSpPr>
          <p:sp>
            <p:nvSpPr>
              <p:cNvPr id="62" name="立方体 61"/>
              <p:cNvSpPr/>
              <p:nvPr/>
            </p:nvSpPr>
            <p:spPr bwMode="auto">
              <a:xfrm>
                <a:off x="3492773"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3" name="立方体 62"/>
              <p:cNvSpPr/>
              <p:nvPr/>
            </p:nvSpPr>
            <p:spPr bwMode="auto">
              <a:xfrm>
                <a:off x="3687750"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4" name="立方体 63"/>
              <p:cNvSpPr/>
              <p:nvPr/>
            </p:nvSpPr>
            <p:spPr bwMode="auto">
              <a:xfrm>
                <a:off x="3882727"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5" name="立方体 64"/>
              <p:cNvSpPr/>
              <p:nvPr/>
            </p:nvSpPr>
            <p:spPr bwMode="auto">
              <a:xfrm>
                <a:off x="3416003"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6" name="立方体 65"/>
              <p:cNvSpPr/>
              <p:nvPr/>
            </p:nvSpPr>
            <p:spPr bwMode="auto">
              <a:xfrm>
                <a:off x="3610980"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7" name="立方体 66"/>
              <p:cNvSpPr/>
              <p:nvPr/>
            </p:nvSpPr>
            <p:spPr bwMode="auto">
              <a:xfrm>
                <a:off x="3805957"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8" name="立方体 67"/>
              <p:cNvSpPr/>
              <p:nvPr/>
            </p:nvSpPr>
            <p:spPr bwMode="auto">
              <a:xfrm>
                <a:off x="3338277"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9" name="立方体 68"/>
              <p:cNvSpPr/>
              <p:nvPr/>
            </p:nvSpPr>
            <p:spPr bwMode="auto">
              <a:xfrm>
                <a:off x="3533254"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70" name="立方体 69"/>
              <p:cNvSpPr/>
              <p:nvPr/>
            </p:nvSpPr>
            <p:spPr bwMode="auto">
              <a:xfrm>
                <a:off x="3728231"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grpSp>
        <p:grpSp>
          <p:nvGrpSpPr>
            <p:cNvPr id="42" name="组合 41"/>
            <p:cNvGrpSpPr/>
            <p:nvPr/>
          </p:nvGrpSpPr>
          <p:grpSpPr>
            <a:xfrm>
              <a:off x="6908422" y="4504881"/>
              <a:ext cx="634948" cy="310797"/>
              <a:chOff x="3338277" y="2124125"/>
              <a:chExt cx="768287" cy="376064"/>
            </a:xfrm>
            <a:solidFill>
              <a:srgbClr val="92D050"/>
            </a:solidFill>
          </p:grpSpPr>
          <p:sp>
            <p:nvSpPr>
              <p:cNvPr id="53" name="立方体 52"/>
              <p:cNvSpPr/>
              <p:nvPr/>
            </p:nvSpPr>
            <p:spPr bwMode="auto">
              <a:xfrm>
                <a:off x="3492773"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4" name="立方体 53"/>
              <p:cNvSpPr/>
              <p:nvPr/>
            </p:nvSpPr>
            <p:spPr bwMode="auto">
              <a:xfrm>
                <a:off x="3687750"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5" name="立方体 54"/>
              <p:cNvSpPr/>
              <p:nvPr/>
            </p:nvSpPr>
            <p:spPr bwMode="auto">
              <a:xfrm>
                <a:off x="3882727"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6" name="立方体 55"/>
              <p:cNvSpPr/>
              <p:nvPr/>
            </p:nvSpPr>
            <p:spPr bwMode="auto">
              <a:xfrm>
                <a:off x="3416003"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7" name="立方体 56"/>
              <p:cNvSpPr/>
              <p:nvPr/>
            </p:nvSpPr>
            <p:spPr bwMode="auto">
              <a:xfrm>
                <a:off x="3610980"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8" name="立方体 57"/>
              <p:cNvSpPr/>
              <p:nvPr/>
            </p:nvSpPr>
            <p:spPr bwMode="auto">
              <a:xfrm>
                <a:off x="3805957"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9" name="立方体 58"/>
              <p:cNvSpPr/>
              <p:nvPr/>
            </p:nvSpPr>
            <p:spPr bwMode="auto">
              <a:xfrm>
                <a:off x="3338277"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0" name="立方体 59"/>
              <p:cNvSpPr/>
              <p:nvPr/>
            </p:nvSpPr>
            <p:spPr bwMode="auto">
              <a:xfrm>
                <a:off x="3533254"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1" name="立方体 60"/>
              <p:cNvSpPr/>
              <p:nvPr/>
            </p:nvSpPr>
            <p:spPr bwMode="auto">
              <a:xfrm>
                <a:off x="3728231"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grpSp>
        <p:grpSp>
          <p:nvGrpSpPr>
            <p:cNvPr id="43" name="组合 42"/>
            <p:cNvGrpSpPr/>
            <p:nvPr/>
          </p:nvGrpSpPr>
          <p:grpSpPr>
            <a:xfrm>
              <a:off x="6908816" y="4347402"/>
              <a:ext cx="634948" cy="310797"/>
              <a:chOff x="3338277" y="2124125"/>
              <a:chExt cx="768287" cy="376064"/>
            </a:xfrm>
            <a:solidFill>
              <a:srgbClr val="FFC000"/>
            </a:solidFill>
          </p:grpSpPr>
          <p:sp>
            <p:nvSpPr>
              <p:cNvPr id="44" name="立方体 43"/>
              <p:cNvSpPr/>
              <p:nvPr/>
            </p:nvSpPr>
            <p:spPr bwMode="auto">
              <a:xfrm>
                <a:off x="3492773"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5" name="立方体 44"/>
              <p:cNvSpPr/>
              <p:nvPr/>
            </p:nvSpPr>
            <p:spPr bwMode="auto">
              <a:xfrm>
                <a:off x="3687750"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6" name="立方体 45"/>
              <p:cNvSpPr/>
              <p:nvPr/>
            </p:nvSpPr>
            <p:spPr bwMode="auto">
              <a:xfrm>
                <a:off x="3882727"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7" name="立方体 46"/>
              <p:cNvSpPr/>
              <p:nvPr/>
            </p:nvSpPr>
            <p:spPr bwMode="auto">
              <a:xfrm>
                <a:off x="3416003"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8" name="立方体 47"/>
              <p:cNvSpPr/>
              <p:nvPr/>
            </p:nvSpPr>
            <p:spPr bwMode="auto">
              <a:xfrm>
                <a:off x="3610980"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9" name="立方体 48"/>
              <p:cNvSpPr/>
              <p:nvPr/>
            </p:nvSpPr>
            <p:spPr bwMode="auto">
              <a:xfrm>
                <a:off x="3805957"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0" name="立方体 49"/>
              <p:cNvSpPr/>
              <p:nvPr/>
            </p:nvSpPr>
            <p:spPr bwMode="auto">
              <a:xfrm>
                <a:off x="3338277"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1" name="立方体 50"/>
              <p:cNvSpPr/>
              <p:nvPr/>
            </p:nvSpPr>
            <p:spPr bwMode="auto">
              <a:xfrm>
                <a:off x="3533254"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2" name="立方体 51"/>
              <p:cNvSpPr/>
              <p:nvPr/>
            </p:nvSpPr>
            <p:spPr bwMode="auto">
              <a:xfrm>
                <a:off x="3728231"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grpSp>
      </p:grpSp>
      <p:pic>
        <p:nvPicPr>
          <p:cNvPr id="71" name="Picture 3" descr="C:\Program Files\Microsoft Office\MEDIA\CAGCAT10\j0293828.wmf"/>
          <p:cNvPicPr>
            <a:picLocks noChangeAspect="1" noChangeArrowheads="1"/>
          </p:cNvPicPr>
          <p:nvPr/>
        </p:nvPicPr>
        <p:blipFill>
          <a:blip r:embed="rId3" cstate="print"/>
          <a:srcRect l="-2933" t="-45616" r="2933" b="36530"/>
          <a:stretch>
            <a:fillRect/>
          </a:stretch>
        </p:blipFill>
        <p:spPr bwMode="auto">
          <a:xfrm>
            <a:off x="1797289" y="4690715"/>
            <a:ext cx="684304" cy="785284"/>
          </a:xfrm>
          <a:prstGeom prst="rect">
            <a:avLst/>
          </a:prstGeom>
          <a:noFill/>
          <a:ln w="9525">
            <a:noFill/>
            <a:miter lim="800000"/>
            <a:headEnd/>
            <a:tailEnd/>
          </a:ln>
        </p:spPr>
      </p:pic>
      <p:sp>
        <p:nvSpPr>
          <p:cNvPr id="72" name="TextBox 71"/>
          <p:cNvSpPr txBox="1"/>
          <p:nvPr/>
        </p:nvSpPr>
        <p:spPr>
          <a:xfrm>
            <a:off x="1759799" y="4777211"/>
            <a:ext cx="780314" cy="307777"/>
          </a:xfrm>
          <a:prstGeom prst="rect">
            <a:avLst/>
          </a:prstGeom>
          <a:noFill/>
        </p:spPr>
        <p:txBody>
          <a:bodyPr wrap="square" rtlCol="0">
            <a:spAutoFit/>
          </a:bodyPr>
          <a:lstStyle/>
          <a:p>
            <a:r>
              <a:rPr lang="zh-CN" altLang="en-US" sz="1400" dirty="0">
                <a:latin typeface="+mj-ea"/>
                <a:ea typeface="+mj-ea"/>
              </a:rPr>
              <a:t>云存储</a:t>
            </a:r>
          </a:p>
        </p:txBody>
      </p:sp>
      <p:sp>
        <p:nvSpPr>
          <p:cNvPr id="74" name="矩形 73"/>
          <p:cNvSpPr/>
          <p:nvPr/>
        </p:nvSpPr>
        <p:spPr bwMode="auto">
          <a:xfrm>
            <a:off x="4173554" y="1497686"/>
            <a:ext cx="1844439" cy="2564906"/>
          </a:xfrm>
          <a:prstGeom prst="rect">
            <a:avLst/>
          </a:prstGeom>
          <a:solidFill>
            <a:srgbClr val="92D050">
              <a:alpha val="30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75" name="右箭头 74"/>
          <p:cNvSpPr/>
          <p:nvPr/>
        </p:nvSpPr>
        <p:spPr bwMode="auto">
          <a:xfrm>
            <a:off x="6017992" y="2669985"/>
            <a:ext cx="505947" cy="630042"/>
          </a:xfrm>
          <a:prstGeom prst="rightArrow">
            <a:avLst/>
          </a:prstGeom>
          <a:solidFill>
            <a:srgbClr val="92D050"/>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78" name="TextBox 77"/>
          <p:cNvSpPr txBox="1"/>
          <p:nvPr/>
        </p:nvSpPr>
        <p:spPr>
          <a:xfrm>
            <a:off x="4469354" y="1542312"/>
            <a:ext cx="1368152" cy="369332"/>
          </a:xfrm>
          <a:prstGeom prst="rect">
            <a:avLst/>
          </a:prstGeom>
          <a:noFill/>
        </p:spPr>
        <p:txBody>
          <a:bodyPr wrap="square" rtlCol="0">
            <a:spAutoFit/>
          </a:bodyPr>
          <a:lstStyle/>
          <a:p>
            <a:r>
              <a:rPr lang="zh-CN" altLang="en-US" dirty="0">
                <a:latin typeface="+mj-ea"/>
                <a:ea typeface="+mj-ea"/>
              </a:rPr>
              <a:t>预测与研判</a:t>
            </a:r>
          </a:p>
        </p:txBody>
      </p:sp>
      <p:sp>
        <p:nvSpPr>
          <p:cNvPr id="80" name="矩形 79"/>
          <p:cNvSpPr/>
          <p:nvPr/>
        </p:nvSpPr>
        <p:spPr bwMode="auto">
          <a:xfrm>
            <a:off x="6523940" y="1504948"/>
            <a:ext cx="1844439" cy="2564906"/>
          </a:xfrm>
          <a:prstGeom prst="rect">
            <a:avLst/>
          </a:prstGeom>
          <a:solidFill>
            <a:srgbClr val="92D050">
              <a:alpha val="30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84" name="TextBox 83"/>
          <p:cNvSpPr txBox="1"/>
          <p:nvPr/>
        </p:nvSpPr>
        <p:spPr>
          <a:xfrm>
            <a:off x="6920626" y="1540948"/>
            <a:ext cx="1224136" cy="369332"/>
          </a:xfrm>
          <a:prstGeom prst="rect">
            <a:avLst/>
          </a:prstGeom>
          <a:noFill/>
        </p:spPr>
        <p:txBody>
          <a:bodyPr wrap="square" rtlCol="0">
            <a:spAutoFit/>
          </a:bodyPr>
          <a:lstStyle/>
          <a:p>
            <a:r>
              <a:rPr lang="zh-CN" altLang="en-US" dirty="0">
                <a:latin typeface="+mj-ea"/>
                <a:ea typeface="+mj-ea"/>
              </a:rPr>
              <a:t>风险预警</a:t>
            </a:r>
          </a:p>
        </p:txBody>
      </p:sp>
      <p:graphicFrame>
        <p:nvGraphicFramePr>
          <p:cNvPr id="86" name="图表 85"/>
          <p:cNvGraphicFramePr>
            <a:graphicFrameLocks/>
          </p:cNvGraphicFramePr>
          <p:nvPr>
            <p:extLst/>
          </p:nvPr>
        </p:nvGraphicFramePr>
        <p:xfrm>
          <a:off x="4240331" y="1918389"/>
          <a:ext cx="1710882" cy="87858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7" name="图表 86"/>
          <p:cNvGraphicFramePr>
            <a:graphicFrameLocks/>
          </p:cNvGraphicFramePr>
          <p:nvPr>
            <p:extLst/>
          </p:nvPr>
        </p:nvGraphicFramePr>
        <p:xfrm>
          <a:off x="4277193" y="2877450"/>
          <a:ext cx="1637158" cy="103179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8" name="图表 87"/>
          <p:cNvGraphicFramePr>
            <a:graphicFrameLocks/>
          </p:cNvGraphicFramePr>
          <p:nvPr>
            <p:extLst/>
          </p:nvPr>
        </p:nvGraphicFramePr>
        <p:xfrm>
          <a:off x="6663198" y="1878820"/>
          <a:ext cx="1565920" cy="10714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9" name="图表 88"/>
          <p:cNvGraphicFramePr>
            <a:graphicFrameLocks/>
          </p:cNvGraphicFramePr>
          <p:nvPr>
            <p:extLst/>
          </p:nvPr>
        </p:nvGraphicFramePr>
        <p:xfrm>
          <a:off x="6591190" y="3019476"/>
          <a:ext cx="1709936" cy="1009026"/>
        </p:xfrm>
        <a:graphic>
          <a:graphicData uri="http://schemas.openxmlformats.org/drawingml/2006/chart">
            <c:chart xmlns:c="http://schemas.openxmlformats.org/drawingml/2006/chart" xmlns:r="http://schemas.openxmlformats.org/officeDocument/2006/relationships" r:id="rId7"/>
          </a:graphicData>
        </a:graphic>
      </p:graphicFrame>
      <p:sp>
        <p:nvSpPr>
          <p:cNvPr id="76" name="文本框 75">
            <a:extLst>
              <a:ext uri="{FF2B5EF4-FFF2-40B4-BE49-F238E27FC236}">
                <a16:creationId xmlns="" xmlns:a16="http://schemas.microsoft.com/office/drawing/2014/main" id="{4C907833-265E-4643-8313-86A5194938A9}"/>
              </a:ext>
            </a:extLst>
          </p:cNvPr>
          <p:cNvSpPr txBox="1"/>
          <p:nvPr/>
        </p:nvSpPr>
        <p:spPr>
          <a:xfrm>
            <a:off x="695324" y="318442"/>
            <a:ext cx="475297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智能决策</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成本精益控制与优化</a:t>
            </a:r>
          </a:p>
        </p:txBody>
      </p:sp>
      <p:grpSp>
        <p:nvGrpSpPr>
          <p:cNvPr id="79" name="组合 78">
            <a:extLst>
              <a:ext uri="{FF2B5EF4-FFF2-40B4-BE49-F238E27FC236}">
                <a16:creationId xmlns="" xmlns:a16="http://schemas.microsoft.com/office/drawing/2014/main" id="{CB7C49B5-5B05-48C6-A105-CCD2D50DFF3B}"/>
              </a:ext>
            </a:extLst>
          </p:cNvPr>
          <p:cNvGrpSpPr/>
          <p:nvPr/>
        </p:nvGrpSpPr>
        <p:grpSpPr>
          <a:xfrm>
            <a:off x="123780" y="359255"/>
            <a:ext cx="445894" cy="351309"/>
            <a:chOff x="123780" y="534395"/>
            <a:chExt cx="445894" cy="351309"/>
          </a:xfrm>
        </p:grpSpPr>
        <p:sp>
          <p:nvSpPr>
            <p:cNvPr id="81" name="等腰三角形 80">
              <a:extLst>
                <a:ext uri="{FF2B5EF4-FFF2-40B4-BE49-F238E27FC236}">
                  <a16:creationId xmlns="" xmlns:a16="http://schemas.microsoft.com/office/drawing/2014/main" id="{681C0AEA-F816-48C3-B9F6-471495474138}"/>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a:extLst>
                <a:ext uri="{FF2B5EF4-FFF2-40B4-BE49-F238E27FC236}">
                  <a16:creationId xmlns="" xmlns:a16="http://schemas.microsoft.com/office/drawing/2014/main" id="{7EB88E95-DCA7-4DA0-9408-3A3269422E8E}"/>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a:extLst>
                <a:ext uri="{FF2B5EF4-FFF2-40B4-BE49-F238E27FC236}">
                  <a16:creationId xmlns="" xmlns:a16="http://schemas.microsoft.com/office/drawing/2014/main" id="{335C7EF2-DA2E-475F-879C-128860434112}"/>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a:extLst>
              <a:ext uri="{FF2B5EF4-FFF2-40B4-BE49-F238E27FC236}">
                <a16:creationId xmlns="" xmlns:a16="http://schemas.microsoft.com/office/drawing/2014/main" id="{1DE4FD2D-2611-47E9-86AF-D69368886BA0}"/>
              </a:ext>
            </a:extLst>
          </p:cNvPr>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90" name="TextBox 1">
            <a:extLst>
              <a:ext uri="{FF2B5EF4-FFF2-40B4-BE49-F238E27FC236}">
                <a16:creationId xmlns="" xmlns:a16="http://schemas.microsoft.com/office/drawing/2014/main" id="{E7B284A6-2661-4EC8-9A9D-3AD8EC131843}"/>
              </a:ext>
            </a:extLst>
          </p:cNvPr>
          <p:cNvSpPr txBox="1"/>
          <p:nvPr/>
        </p:nvSpPr>
        <p:spPr>
          <a:xfrm>
            <a:off x="9155316" y="951252"/>
            <a:ext cx="3579135" cy="492443"/>
          </a:xfrm>
          <a:prstGeom prst="rect">
            <a:avLst/>
          </a:prstGeom>
          <a:noFill/>
        </p:spPr>
        <p:txBody>
          <a:bodyPr wrap="square" rtlCol="0">
            <a:spAutoFit/>
          </a:bodyPr>
          <a:lstStyle/>
          <a:p>
            <a:pPr algn="just">
              <a:lnSpc>
                <a:spcPct val="130000"/>
              </a:lnSpc>
            </a:pPr>
            <a:r>
              <a:rPr lang="zh-CN" altLang="en-US" sz="2000" b="1" dirty="0">
                <a:solidFill>
                  <a:srgbClr val="C00000"/>
                </a:solidFill>
                <a:latin typeface="+mj-ea"/>
                <a:ea typeface="+mj-ea"/>
              </a:rPr>
              <a:t>成本精益优化</a:t>
            </a:r>
            <a:endParaRPr lang="zh-CN" altLang="en-US" sz="2000" dirty="0">
              <a:latin typeface="+mj-ea"/>
              <a:ea typeface="+mj-ea"/>
            </a:endParaRPr>
          </a:p>
        </p:txBody>
      </p:sp>
      <p:cxnSp>
        <p:nvCxnSpPr>
          <p:cNvPr id="92" name="肘形连接符 18">
            <a:extLst>
              <a:ext uri="{FF2B5EF4-FFF2-40B4-BE49-F238E27FC236}">
                <a16:creationId xmlns="" xmlns:a16="http://schemas.microsoft.com/office/drawing/2014/main" id="{A050F2CE-20F1-4FFD-BA4B-F2F17B491066}"/>
              </a:ext>
            </a:extLst>
          </p:cNvPr>
          <p:cNvCxnSpPr>
            <a:cxnSpLocks/>
            <a:stCxn id="93" idx="2"/>
            <a:endCxn id="94" idx="0"/>
          </p:cNvCxnSpPr>
          <p:nvPr/>
        </p:nvCxnSpPr>
        <p:spPr>
          <a:xfrm rot="16200000" flipH="1">
            <a:off x="9946683" y="2198639"/>
            <a:ext cx="304713" cy="635"/>
          </a:xfrm>
          <a:prstGeom prst="bentConnector3">
            <a:avLst>
              <a:gd name="adj1" fmla="val 50000"/>
            </a:avLst>
          </a:prstGeom>
          <a:ln w="28575">
            <a:headEnd w="lg" len="lg"/>
            <a:tailEnd type="triangle"/>
          </a:ln>
        </p:spPr>
        <p:style>
          <a:lnRef idx="1">
            <a:schemeClr val="accent1"/>
          </a:lnRef>
          <a:fillRef idx="0">
            <a:schemeClr val="accent1"/>
          </a:fillRef>
          <a:effectRef idx="0">
            <a:schemeClr val="accent1"/>
          </a:effectRef>
          <a:fontRef idx="minor">
            <a:schemeClr val="tx1"/>
          </a:fontRef>
        </p:style>
      </p:cxnSp>
      <p:sp>
        <p:nvSpPr>
          <p:cNvPr id="93" name="文本框 46">
            <a:extLst>
              <a:ext uri="{FF2B5EF4-FFF2-40B4-BE49-F238E27FC236}">
                <a16:creationId xmlns="" xmlns:a16="http://schemas.microsoft.com/office/drawing/2014/main" id="{664EF26E-0187-47A6-ABB1-F8E1DEA73B73}"/>
              </a:ext>
            </a:extLst>
          </p:cNvPr>
          <p:cNvSpPr txBox="1"/>
          <p:nvPr/>
        </p:nvSpPr>
        <p:spPr>
          <a:xfrm>
            <a:off x="8625803" y="1492603"/>
            <a:ext cx="2945837"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预测与研判分析</a:t>
            </a:r>
          </a:p>
        </p:txBody>
      </p:sp>
      <p:sp>
        <p:nvSpPr>
          <p:cNvPr id="94" name="文本框 46">
            <a:extLst>
              <a:ext uri="{FF2B5EF4-FFF2-40B4-BE49-F238E27FC236}">
                <a16:creationId xmlns="" xmlns:a16="http://schemas.microsoft.com/office/drawing/2014/main" id="{D37919ED-DF19-4927-B426-FE6E0D93E24B}"/>
              </a:ext>
            </a:extLst>
          </p:cNvPr>
          <p:cNvSpPr txBox="1"/>
          <p:nvPr/>
        </p:nvSpPr>
        <p:spPr>
          <a:xfrm>
            <a:off x="8625803" y="2351314"/>
            <a:ext cx="2947107"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数据的获取和主题库</a:t>
            </a:r>
          </a:p>
        </p:txBody>
      </p:sp>
      <p:sp>
        <p:nvSpPr>
          <p:cNvPr id="95" name="文本框 46">
            <a:extLst>
              <a:ext uri="{FF2B5EF4-FFF2-40B4-BE49-F238E27FC236}">
                <a16:creationId xmlns="" xmlns:a16="http://schemas.microsoft.com/office/drawing/2014/main" id="{E2FF8F1B-B092-4551-B219-2D9ACFA23BBE}"/>
              </a:ext>
            </a:extLst>
          </p:cNvPr>
          <p:cNvSpPr txBox="1"/>
          <p:nvPr/>
        </p:nvSpPr>
        <p:spPr>
          <a:xfrm>
            <a:off x="8625803" y="3210025"/>
            <a:ext cx="2945838"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关键参数的遴选与提取</a:t>
            </a:r>
          </a:p>
        </p:txBody>
      </p:sp>
      <p:sp>
        <p:nvSpPr>
          <p:cNvPr id="96" name="文本框 46">
            <a:extLst>
              <a:ext uri="{FF2B5EF4-FFF2-40B4-BE49-F238E27FC236}">
                <a16:creationId xmlns="" xmlns:a16="http://schemas.microsoft.com/office/drawing/2014/main" id="{DA24EC97-8017-4F18-B486-838612858AA4}"/>
              </a:ext>
            </a:extLst>
          </p:cNvPr>
          <p:cNvSpPr txBox="1"/>
          <p:nvPr/>
        </p:nvSpPr>
        <p:spPr>
          <a:xfrm>
            <a:off x="8625803" y="4068736"/>
            <a:ext cx="2947108"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预测与研判模型</a:t>
            </a:r>
          </a:p>
        </p:txBody>
      </p:sp>
      <p:cxnSp>
        <p:nvCxnSpPr>
          <p:cNvPr id="97" name="肘形连接符 24">
            <a:extLst>
              <a:ext uri="{FF2B5EF4-FFF2-40B4-BE49-F238E27FC236}">
                <a16:creationId xmlns="" xmlns:a16="http://schemas.microsoft.com/office/drawing/2014/main" id="{461FF328-6BA5-469F-8C05-763D0E223B20}"/>
              </a:ext>
            </a:extLst>
          </p:cNvPr>
          <p:cNvCxnSpPr>
            <a:cxnSpLocks/>
            <a:stCxn id="94" idx="2"/>
            <a:endCxn id="95" idx="0"/>
          </p:cNvCxnSpPr>
          <p:nvPr/>
        </p:nvCxnSpPr>
        <p:spPr>
          <a:xfrm rot="5400000">
            <a:off x="9946684" y="3057351"/>
            <a:ext cx="304713" cy="635"/>
          </a:xfrm>
          <a:prstGeom prst="bentConnector3">
            <a:avLst>
              <a:gd name="adj1" fmla="val 50000"/>
            </a:avLst>
          </a:prstGeom>
          <a:ln w="28575">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98" name="肘形连接符 25">
            <a:extLst>
              <a:ext uri="{FF2B5EF4-FFF2-40B4-BE49-F238E27FC236}">
                <a16:creationId xmlns="" xmlns:a16="http://schemas.microsoft.com/office/drawing/2014/main" id="{D5E48EB9-2797-4F12-95DA-F762A6BA02F8}"/>
              </a:ext>
            </a:extLst>
          </p:cNvPr>
          <p:cNvCxnSpPr>
            <a:cxnSpLocks/>
            <a:stCxn id="95" idx="2"/>
            <a:endCxn id="96" idx="0"/>
          </p:cNvCxnSpPr>
          <p:nvPr/>
        </p:nvCxnSpPr>
        <p:spPr>
          <a:xfrm rot="16200000" flipH="1">
            <a:off x="9946683" y="3916061"/>
            <a:ext cx="304713" cy="635"/>
          </a:xfrm>
          <a:prstGeom prst="bentConnector3">
            <a:avLst>
              <a:gd name="adj1" fmla="val 50000"/>
            </a:avLst>
          </a:prstGeom>
          <a:ln w="28575">
            <a:headEnd w="lg" len="lg"/>
            <a:tailEnd type="triangle"/>
          </a:ln>
        </p:spPr>
        <p:style>
          <a:lnRef idx="1">
            <a:schemeClr val="accent1"/>
          </a:lnRef>
          <a:fillRef idx="0">
            <a:schemeClr val="accent1"/>
          </a:fillRef>
          <a:effectRef idx="0">
            <a:schemeClr val="accent1"/>
          </a:effectRef>
          <a:fontRef idx="minor">
            <a:schemeClr val="tx1"/>
          </a:fontRef>
        </p:style>
      </p:cxnSp>
      <p:grpSp>
        <p:nvGrpSpPr>
          <p:cNvPr id="99" name="组合 98">
            <a:extLst>
              <a:ext uri="{FF2B5EF4-FFF2-40B4-BE49-F238E27FC236}">
                <a16:creationId xmlns="" xmlns:a16="http://schemas.microsoft.com/office/drawing/2014/main" id="{3C596285-B263-4EDA-9860-CE6B48AC3C6C}"/>
              </a:ext>
            </a:extLst>
          </p:cNvPr>
          <p:cNvGrpSpPr/>
          <p:nvPr/>
        </p:nvGrpSpPr>
        <p:grpSpPr>
          <a:xfrm>
            <a:off x="8867062" y="4738836"/>
            <a:ext cx="2520280" cy="2016224"/>
            <a:chOff x="4966276" y="4581128"/>
            <a:chExt cx="3390644" cy="1694107"/>
          </a:xfrm>
        </p:grpSpPr>
        <p:pic>
          <p:nvPicPr>
            <p:cNvPr id="100" name="Picture 4">
              <a:extLst>
                <a:ext uri="{FF2B5EF4-FFF2-40B4-BE49-F238E27FC236}">
                  <a16:creationId xmlns="" xmlns:a16="http://schemas.microsoft.com/office/drawing/2014/main" id="{CCAA7F86-61D7-415A-BA42-9CFA9C5029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6276" y="4581128"/>
              <a:ext cx="3390644" cy="169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 name="矩形 100">
              <a:extLst>
                <a:ext uri="{FF2B5EF4-FFF2-40B4-BE49-F238E27FC236}">
                  <a16:creationId xmlns="" xmlns:a16="http://schemas.microsoft.com/office/drawing/2014/main" id="{D89475F3-AD7B-4355-9D58-3AB4C6616951}"/>
                </a:ext>
              </a:extLst>
            </p:cNvPr>
            <p:cNvSpPr/>
            <p:nvPr/>
          </p:nvSpPr>
          <p:spPr bwMode="auto">
            <a:xfrm>
              <a:off x="7278916" y="4627258"/>
              <a:ext cx="965492" cy="268676"/>
            </a:xfrm>
            <a:prstGeom prst="rect">
              <a:avLst/>
            </a:prstGeom>
            <a:pattFill prst="pct5">
              <a:fgClr>
                <a:schemeClr val="bg1"/>
              </a:fgClr>
              <a:bgClr>
                <a:schemeClr val="bg1"/>
              </a:bgClr>
            </a:pattFill>
            <a:ln w="0">
              <a:solidFill>
                <a:schemeClr val="bg1"/>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just"/>
              <a:endParaRPr lang="zh-CN" altLang="en-US"/>
            </a:p>
          </p:txBody>
        </p:sp>
      </p:grpSp>
      <p:sp>
        <p:nvSpPr>
          <p:cNvPr id="3" name="矩形 2">
            <a:extLst>
              <a:ext uri="{FF2B5EF4-FFF2-40B4-BE49-F238E27FC236}">
                <a16:creationId xmlns="" xmlns:a16="http://schemas.microsoft.com/office/drawing/2014/main" id="{8B94DB48-52AC-4C79-BA78-C82D32707484}"/>
              </a:ext>
            </a:extLst>
          </p:cNvPr>
          <p:cNvSpPr/>
          <p:nvPr/>
        </p:nvSpPr>
        <p:spPr>
          <a:xfrm>
            <a:off x="382995" y="5762536"/>
            <a:ext cx="8003669" cy="923330"/>
          </a:xfrm>
          <a:prstGeom prst="rect">
            <a:avLst/>
          </a:prstGeom>
        </p:spPr>
        <p:txBody>
          <a:bodyPr wrap="square">
            <a:spAutoFit/>
          </a:bodyPr>
          <a:lstStyle/>
          <a:p>
            <a:pPr lvl="0">
              <a:defRPr/>
            </a:pPr>
            <a:r>
              <a:rPr lang="zh-CN" altLang="en-US" dirty="0">
                <a:latin typeface="+mj-ea"/>
              </a:rPr>
              <a:t>通过对成本有关的</a:t>
            </a:r>
            <a:r>
              <a:rPr lang="en-US" altLang="zh-CN" dirty="0" err="1">
                <a:latin typeface="+mj-ea"/>
              </a:rPr>
              <a:t>KPI在线</a:t>
            </a:r>
            <a:r>
              <a:rPr lang="zh-CN" altLang="en-US" dirty="0">
                <a:latin typeface="+mj-ea"/>
              </a:rPr>
              <a:t>监控和对比分析，及时发现成本控制中存在的问题、预测和研判变化趋势、分析存在的风险并建立风险预警机制，实现成本</a:t>
            </a:r>
            <a:r>
              <a:rPr lang="en-US" altLang="zh-CN" dirty="0">
                <a:latin typeface="+mj-ea"/>
              </a:rPr>
              <a:t>KPI</a:t>
            </a:r>
            <a:r>
              <a:rPr lang="zh-CN" altLang="en-US" dirty="0">
                <a:latin typeface="+mj-ea"/>
              </a:rPr>
              <a:t>的精益控制</a:t>
            </a:r>
          </a:p>
        </p:txBody>
      </p:sp>
    </p:spTree>
    <p:extLst>
      <p:ext uri="{BB962C8B-B14F-4D97-AF65-F5344CB8AC3E}">
        <p14:creationId xmlns:p14="http://schemas.microsoft.com/office/powerpoint/2010/main" val="11526879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a:off x="7663441" y="2510139"/>
            <a:ext cx="2553750" cy="3672408"/>
          </a:xfrm>
          <a:custGeom>
            <a:avLst/>
            <a:gdLst>
              <a:gd name="connsiteX0" fmla="*/ 0 w 1652136"/>
              <a:gd name="connsiteY0" fmla="*/ 165214 h 3456383"/>
              <a:gd name="connsiteX1" fmla="*/ 165214 w 1652136"/>
              <a:gd name="connsiteY1" fmla="*/ 0 h 3456383"/>
              <a:gd name="connsiteX2" fmla="*/ 1486922 w 1652136"/>
              <a:gd name="connsiteY2" fmla="*/ 0 h 3456383"/>
              <a:gd name="connsiteX3" fmla="*/ 1652136 w 1652136"/>
              <a:gd name="connsiteY3" fmla="*/ 165214 h 3456383"/>
              <a:gd name="connsiteX4" fmla="*/ 1652136 w 1652136"/>
              <a:gd name="connsiteY4" fmla="*/ 3291169 h 3456383"/>
              <a:gd name="connsiteX5" fmla="*/ 1486922 w 1652136"/>
              <a:gd name="connsiteY5" fmla="*/ 3456383 h 3456383"/>
              <a:gd name="connsiteX6" fmla="*/ 165214 w 1652136"/>
              <a:gd name="connsiteY6" fmla="*/ 3456383 h 3456383"/>
              <a:gd name="connsiteX7" fmla="*/ 0 w 1652136"/>
              <a:gd name="connsiteY7" fmla="*/ 3291169 h 3456383"/>
              <a:gd name="connsiteX8" fmla="*/ 0 w 1652136"/>
              <a:gd name="connsiteY8" fmla="*/ 165214 h 345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2136" h="3456383">
                <a:moveTo>
                  <a:pt x="0" y="165214"/>
                </a:moveTo>
                <a:cubicBezTo>
                  <a:pt x="0" y="73969"/>
                  <a:pt x="73969" y="0"/>
                  <a:pt x="165214" y="0"/>
                </a:cubicBezTo>
                <a:lnTo>
                  <a:pt x="1486922" y="0"/>
                </a:lnTo>
                <a:cubicBezTo>
                  <a:pt x="1578167" y="0"/>
                  <a:pt x="1652136" y="73969"/>
                  <a:pt x="1652136" y="165214"/>
                </a:cubicBezTo>
                <a:lnTo>
                  <a:pt x="1652136" y="3291169"/>
                </a:lnTo>
                <a:cubicBezTo>
                  <a:pt x="1652136" y="3382414"/>
                  <a:pt x="1578167" y="3456383"/>
                  <a:pt x="1486922" y="3456383"/>
                </a:cubicBezTo>
                <a:lnTo>
                  <a:pt x="165214" y="3456383"/>
                </a:lnTo>
                <a:cubicBezTo>
                  <a:pt x="73969" y="3456383"/>
                  <a:pt x="0" y="3382414"/>
                  <a:pt x="0" y="3291169"/>
                </a:cubicBezTo>
                <a:lnTo>
                  <a:pt x="0" y="165214"/>
                </a:lnTo>
                <a:close/>
              </a:path>
            </a:pathLst>
          </a:custGeom>
          <a:solidFill>
            <a:schemeClr val="accent6">
              <a:lumMod val="40000"/>
              <a:lumOff val="60000"/>
              <a:alpha val="80000"/>
            </a:schemeClr>
          </a:solidFill>
          <a:ln>
            <a:solidFill>
              <a:schemeClr val="tx2">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39017" rIns="156464" bIns="847741" numCol="1" spcCol="1270" anchor="ctr" anchorCtr="0">
            <a:noAutofit/>
          </a:bodyPr>
          <a:lstStyle/>
          <a:p>
            <a:pPr algn="ctr" defTabSz="977900">
              <a:lnSpc>
                <a:spcPct val="90000"/>
              </a:lnSpc>
              <a:spcBef>
                <a:spcPct val="0"/>
              </a:spcBef>
              <a:spcAft>
                <a:spcPct val="35000"/>
              </a:spcAft>
            </a:pPr>
            <a:endParaRPr lang="zh-CN" altLang="en-US" sz="2200" dirty="0"/>
          </a:p>
        </p:txBody>
      </p:sp>
      <p:sp>
        <p:nvSpPr>
          <p:cNvPr id="26" name="任意多边形 25"/>
          <p:cNvSpPr/>
          <p:nvPr/>
        </p:nvSpPr>
        <p:spPr>
          <a:xfrm>
            <a:off x="4753726" y="2510139"/>
            <a:ext cx="2553750" cy="3672408"/>
          </a:xfrm>
          <a:custGeom>
            <a:avLst/>
            <a:gdLst>
              <a:gd name="connsiteX0" fmla="*/ 0 w 1652136"/>
              <a:gd name="connsiteY0" fmla="*/ 165214 h 3456383"/>
              <a:gd name="connsiteX1" fmla="*/ 165214 w 1652136"/>
              <a:gd name="connsiteY1" fmla="*/ 0 h 3456383"/>
              <a:gd name="connsiteX2" fmla="*/ 1486922 w 1652136"/>
              <a:gd name="connsiteY2" fmla="*/ 0 h 3456383"/>
              <a:gd name="connsiteX3" fmla="*/ 1652136 w 1652136"/>
              <a:gd name="connsiteY3" fmla="*/ 165214 h 3456383"/>
              <a:gd name="connsiteX4" fmla="*/ 1652136 w 1652136"/>
              <a:gd name="connsiteY4" fmla="*/ 3291169 h 3456383"/>
              <a:gd name="connsiteX5" fmla="*/ 1486922 w 1652136"/>
              <a:gd name="connsiteY5" fmla="*/ 3456383 h 3456383"/>
              <a:gd name="connsiteX6" fmla="*/ 165214 w 1652136"/>
              <a:gd name="connsiteY6" fmla="*/ 3456383 h 3456383"/>
              <a:gd name="connsiteX7" fmla="*/ 0 w 1652136"/>
              <a:gd name="connsiteY7" fmla="*/ 3291169 h 3456383"/>
              <a:gd name="connsiteX8" fmla="*/ 0 w 1652136"/>
              <a:gd name="connsiteY8" fmla="*/ 165214 h 345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2136" h="3456383">
                <a:moveTo>
                  <a:pt x="0" y="165214"/>
                </a:moveTo>
                <a:cubicBezTo>
                  <a:pt x="0" y="73969"/>
                  <a:pt x="73969" y="0"/>
                  <a:pt x="165214" y="0"/>
                </a:cubicBezTo>
                <a:lnTo>
                  <a:pt x="1486922" y="0"/>
                </a:lnTo>
                <a:cubicBezTo>
                  <a:pt x="1578167" y="0"/>
                  <a:pt x="1652136" y="73969"/>
                  <a:pt x="1652136" y="165214"/>
                </a:cubicBezTo>
                <a:lnTo>
                  <a:pt x="1652136" y="3291169"/>
                </a:lnTo>
                <a:cubicBezTo>
                  <a:pt x="1652136" y="3382414"/>
                  <a:pt x="1578167" y="3456383"/>
                  <a:pt x="1486922" y="3456383"/>
                </a:cubicBezTo>
                <a:lnTo>
                  <a:pt x="165214" y="3456383"/>
                </a:lnTo>
                <a:cubicBezTo>
                  <a:pt x="73969" y="3456383"/>
                  <a:pt x="0" y="3382414"/>
                  <a:pt x="0" y="3291169"/>
                </a:cubicBezTo>
                <a:lnTo>
                  <a:pt x="0" y="165214"/>
                </a:lnTo>
                <a:close/>
              </a:path>
            </a:pathLst>
          </a:custGeom>
          <a:solidFill>
            <a:srgbClr val="FFC000">
              <a:alpha val="32000"/>
            </a:srgbClr>
          </a:solidFill>
          <a:ln>
            <a:solidFill>
              <a:schemeClr val="tx2">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39017" rIns="156464" bIns="847741" numCol="1" spcCol="1270" anchor="ctr" anchorCtr="0">
            <a:noAutofit/>
          </a:bodyPr>
          <a:lstStyle/>
          <a:p>
            <a:pPr algn="ctr" defTabSz="977900">
              <a:lnSpc>
                <a:spcPct val="90000"/>
              </a:lnSpc>
              <a:spcBef>
                <a:spcPct val="0"/>
              </a:spcBef>
              <a:spcAft>
                <a:spcPct val="35000"/>
              </a:spcAft>
            </a:pPr>
            <a:endParaRPr lang="zh-CN" altLang="en-US" sz="2200" dirty="0"/>
          </a:p>
        </p:txBody>
      </p:sp>
      <p:sp>
        <p:nvSpPr>
          <p:cNvPr id="25" name="任意多边形 24"/>
          <p:cNvSpPr/>
          <p:nvPr/>
        </p:nvSpPr>
        <p:spPr>
          <a:xfrm>
            <a:off x="1847528" y="2510140"/>
            <a:ext cx="2553750" cy="3672408"/>
          </a:xfrm>
          <a:custGeom>
            <a:avLst/>
            <a:gdLst>
              <a:gd name="connsiteX0" fmla="*/ 0 w 1652136"/>
              <a:gd name="connsiteY0" fmla="*/ 165214 h 3456383"/>
              <a:gd name="connsiteX1" fmla="*/ 165214 w 1652136"/>
              <a:gd name="connsiteY1" fmla="*/ 0 h 3456383"/>
              <a:gd name="connsiteX2" fmla="*/ 1486922 w 1652136"/>
              <a:gd name="connsiteY2" fmla="*/ 0 h 3456383"/>
              <a:gd name="connsiteX3" fmla="*/ 1652136 w 1652136"/>
              <a:gd name="connsiteY3" fmla="*/ 165214 h 3456383"/>
              <a:gd name="connsiteX4" fmla="*/ 1652136 w 1652136"/>
              <a:gd name="connsiteY4" fmla="*/ 3291169 h 3456383"/>
              <a:gd name="connsiteX5" fmla="*/ 1486922 w 1652136"/>
              <a:gd name="connsiteY5" fmla="*/ 3456383 h 3456383"/>
              <a:gd name="connsiteX6" fmla="*/ 165214 w 1652136"/>
              <a:gd name="connsiteY6" fmla="*/ 3456383 h 3456383"/>
              <a:gd name="connsiteX7" fmla="*/ 0 w 1652136"/>
              <a:gd name="connsiteY7" fmla="*/ 3291169 h 3456383"/>
              <a:gd name="connsiteX8" fmla="*/ 0 w 1652136"/>
              <a:gd name="connsiteY8" fmla="*/ 165214 h 345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2136" h="3456383">
                <a:moveTo>
                  <a:pt x="0" y="165214"/>
                </a:moveTo>
                <a:cubicBezTo>
                  <a:pt x="0" y="73969"/>
                  <a:pt x="73969" y="0"/>
                  <a:pt x="165214" y="0"/>
                </a:cubicBezTo>
                <a:lnTo>
                  <a:pt x="1486922" y="0"/>
                </a:lnTo>
                <a:cubicBezTo>
                  <a:pt x="1578167" y="0"/>
                  <a:pt x="1652136" y="73969"/>
                  <a:pt x="1652136" y="165214"/>
                </a:cubicBezTo>
                <a:lnTo>
                  <a:pt x="1652136" y="3291169"/>
                </a:lnTo>
                <a:cubicBezTo>
                  <a:pt x="1652136" y="3382414"/>
                  <a:pt x="1578167" y="3456383"/>
                  <a:pt x="1486922" y="3456383"/>
                </a:cubicBezTo>
                <a:lnTo>
                  <a:pt x="165214" y="3456383"/>
                </a:lnTo>
                <a:cubicBezTo>
                  <a:pt x="73969" y="3456383"/>
                  <a:pt x="0" y="3382414"/>
                  <a:pt x="0" y="3291169"/>
                </a:cubicBezTo>
                <a:lnTo>
                  <a:pt x="0" y="165214"/>
                </a:lnTo>
                <a:close/>
              </a:path>
            </a:pathLst>
          </a:custGeom>
          <a:solidFill>
            <a:srgbClr val="FFFF00">
              <a:alpha val="21000"/>
            </a:srgbClr>
          </a:solidFill>
          <a:ln>
            <a:solidFill>
              <a:schemeClr val="tx2">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39017" rIns="156464" bIns="847741" numCol="1" spcCol="1270" anchor="ctr" anchorCtr="0">
            <a:noAutofit/>
          </a:bodyPr>
          <a:lstStyle/>
          <a:p>
            <a:pPr algn="ctr" defTabSz="977900">
              <a:lnSpc>
                <a:spcPct val="90000"/>
              </a:lnSpc>
              <a:spcBef>
                <a:spcPct val="0"/>
              </a:spcBef>
              <a:spcAft>
                <a:spcPct val="35000"/>
              </a:spcAft>
            </a:pPr>
            <a:endParaRPr lang="zh-CN" altLang="en-US" sz="2200" dirty="0"/>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Box 4"/>
          <p:cNvSpPr txBox="1"/>
          <p:nvPr/>
        </p:nvSpPr>
        <p:spPr>
          <a:xfrm>
            <a:off x="837619" y="1094373"/>
            <a:ext cx="10012706" cy="892552"/>
          </a:xfrm>
          <a:prstGeom prst="rect">
            <a:avLst/>
          </a:prstGeom>
          <a:noFill/>
        </p:spPr>
        <p:txBody>
          <a:bodyPr wrap="square" rtlCol="0">
            <a:spAutoFit/>
          </a:bodyPr>
          <a:lstStyle/>
          <a:p>
            <a:pPr>
              <a:lnSpc>
                <a:spcPct val="130000"/>
              </a:lnSpc>
            </a:pPr>
            <a:r>
              <a:rPr lang="zh-CN" altLang="en-US" sz="2000" b="1" dirty="0">
                <a:solidFill>
                  <a:srgbClr val="C00000"/>
                </a:solidFill>
                <a:latin typeface="+mj-ea"/>
                <a:ea typeface="+mj-ea"/>
              </a:rPr>
              <a:t>质量精益管控：</a:t>
            </a:r>
            <a:r>
              <a:rPr lang="zh-CN" altLang="en-US" sz="2000" dirty="0">
                <a:latin typeface="+mj-ea"/>
                <a:ea typeface="+mj-ea"/>
              </a:rPr>
              <a:t>通过对与产品质量有关的</a:t>
            </a:r>
            <a:r>
              <a:rPr lang="en-US" altLang="zh-CN" sz="2000" dirty="0">
                <a:latin typeface="+mj-ea"/>
                <a:ea typeface="+mj-ea"/>
              </a:rPr>
              <a:t>KPI</a:t>
            </a:r>
            <a:r>
              <a:rPr lang="zh-CN" altLang="en-US" sz="2000" dirty="0">
                <a:latin typeface="+mj-ea"/>
                <a:ea typeface="+mj-ea"/>
              </a:rPr>
              <a:t>进行实时监控，及时发现现阶段产品质量所存在的问题、追溯产生的原因，并进行动态的局部调整与整体优化，实现质量精益管控。</a:t>
            </a:r>
          </a:p>
        </p:txBody>
      </p:sp>
      <p:sp>
        <p:nvSpPr>
          <p:cNvPr id="9" name="矩形 8"/>
          <p:cNvSpPr/>
          <p:nvPr/>
        </p:nvSpPr>
        <p:spPr bwMode="auto">
          <a:xfrm>
            <a:off x="4943872" y="2798171"/>
            <a:ext cx="2160240" cy="648072"/>
          </a:xfrm>
          <a:prstGeom prst="rect">
            <a:avLst/>
          </a:prstGeom>
          <a:solidFill>
            <a:srgbClr val="66FFFF"/>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2000" dirty="0">
                <a:latin typeface="+mj-ea"/>
                <a:ea typeface="+mj-ea"/>
              </a:rPr>
              <a:t>质量追溯分析</a:t>
            </a:r>
          </a:p>
        </p:txBody>
      </p:sp>
      <p:sp>
        <p:nvSpPr>
          <p:cNvPr id="10" name="矩形 9"/>
          <p:cNvSpPr/>
          <p:nvPr/>
        </p:nvSpPr>
        <p:spPr bwMode="auto">
          <a:xfrm>
            <a:off x="4943872" y="3882934"/>
            <a:ext cx="2160240" cy="648072"/>
          </a:xfrm>
          <a:prstGeom prst="rect">
            <a:avLst/>
          </a:prstGeom>
          <a:solidFill>
            <a:srgbClr val="66FFFF"/>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2000" dirty="0">
                <a:latin typeface="+mj-ea"/>
                <a:ea typeface="+mj-ea"/>
              </a:rPr>
              <a:t>工艺规范修改</a:t>
            </a:r>
          </a:p>
        </p:txBody>
      </p:sp>
      <p:sp>
        <p:nvSpPr>
          <p:cNvPr id="11" name="矩形 10"/>
          <p:cNvSpPr/>
          <p:nvPr/>
        </p:nvSpPr>
        <p:spPr bwMode="auto">
          <a:xfrm>
            <a:off x="7861696" y="2802814"/>
            <a:ext cx="2160240" cy="648072"/>
          </a:xfrm>
          <a:prstGeom prst="rect">
            <a:avLst/>
          </a:prstGeom>
          <a:solidFill>
            <a:srgbClr val="66FFFF"/>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2000" dirty="0">
                <a:latin typeface="+mj-ea"/>
                <a:ea typeface="+mj-ea"/>
              </a:rPr>
              <a:t>质量分析报表</a:t>
            </a:r>
          </a:p>
        </p:txBody>
      </p:sp>
      <p:sp>
        <p:nvSpPr>
          <p:cNvPr id="12" name="矩形 11"/>
          <p:cNvSpPr/>
          <p:nvPr/>
        </p:nvSpPr>
        <p:spPr bwMode="auto">
          <a:xfrm>
            <a:off x="7847070" y="3882934"/>
            <a:ext cx="2160240" cy="648072"/>
          </a:xfrm>
          <a:prstGeom prst="rect">
            <a:avLst/>
          </a:prstGeom>
          <a:solidFill>
            <a:srgbClr val="66FFFF"/>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2000" dirty="0">
                <a:latin typeface="+mj-ea"/>
                <a:ea typeface="+mj-ea"/>
              </a:rPr>
              <a:t>产品质量卡片</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133" y="5115697"/>
            <a:ext cx="949325"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0257" y="5107070"/>
            <a:ext cx="949325"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4736" y="5107069"/>
            <a:ext cx="949325"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4856" y="5107068"/>
            <a:ext cx="949325"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11500"/>
                    </a14:imgEffect>
                    <a14:imgEffect>
                      <a14:saturation sat="0"/>
                    </a14:imgEffect>
                  </a14:imgLayer>
                </a14:imgProps>
              </a:ext>
            </a:extLst>
          </a:blip>
          <a:srcRect/>
          <a:stretch>
            <a:fillRect/>
          </a:stretch>
        </p:blipFill>
        <p:spPr bwMode="auto">
          <a:xfrm>
            <a:off x="3431704" y="5053092"/>
            <a:ext cx="666750" cy="914400"/>
          </a:xfrm>
          <a:prstGeom prst="rect">
            <a:avLst/>
          </a:prstGeom>
          <a:noFill/>
          <a:ln w="9525">
            <a:noFill/>
            <a:miter lim="800000"/>
            <a:headEnd/>
            <a:tailEnd/>
          </a:ln>
        </p:spPr>
      </p:pic>
      <p:pic>
        <p:nvPicPr>
          <p:cNvPr id="17" name="Picture 3"/>
          <p:cNvPicPr>
            <a:picLocks noChangeAspect="1" noChangeArrowheads="1"/>
          </p:cNvPicPr>
          <p:nvPr/>
        </p:nvPicPr>
        <p:blipFill>
          <a:blip r:embed="rId8" cstate="print">
            <a:extLst>
              <a:ext uri="{BEBA8EAE-BF5A-486C-A8C5-ECC9F3942E4B}">
                <a14:imgProps xmlns:a14="http://schemas.microsoft.com/office/drawing/2010/main">
                  <a14:imgLayer r:embed="rId9">
                    <a14:imgEffect>
                      <a14:colorTemperature colorTemp="11500"/>
                    </a14:imgEffect>
                  </a14:imgLayer>
                </a14:imgProps>
              </a:ext>
            </a:extLst>
          </a:blip>
          <a:srcRect/>
          <a:stretch>
            <a:fillRect/>
          </a:stretch>
        </p:blipFill>
        <p:spPr bwMode="auto">
          <a:xfrm>
            <a:off x="2063552" y="5257932"/>
            <a:ext cx="1143000" cy="857250"/>
          </a:xfrm>
          <a:prstGeom prst="rect">
            <a:avLst/>
          </a:prstGeom>
          <a:noFill/>
          <a:ln w="9525">
            <a:noFill/>
            <a:miter lim="800000"/>
            <a:headEnd/>
            <a:tailEnd/>
          </a:ln>
        </p:spPr>
      </p:pic>
      <p:sp>
        <p:nvSpPr>
          <p:cNvPr id="3" name="下箭头 2"/>
          <p:cNvSpPr/>
          <p:nvPr/>
        </p:nvSpPr>
        <p:spPr bwMode="auto">
          <a:xfrm>
            <a:off x="2927648" y="4531006"/>
            <a:ext cx="360040" cy="450078"/>
          </a:xfrm>
          <a:prstGeom prst="downArrow">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13" name="TextBox 12"/>
          <p:cNvSpPr txBox="1"/>
          <p:nvPr/>
        </p:nvSpPr>
        <p:spPr>
          <a:xfrm>
            <a:off x="2063552" y="4998577"/>
            <a:ext cx="1368152" cy="307777"/>
          </a:xfrm>
          <a:prstGeom prst="rect">
            <a:avLst/>
          </a:prstGeom>
          <a:noFill/>
        </p:spPr>
        <p:txBody>
          <a:bodyPr wrap="square" rtlCol="0">
            <a:spAutoFit/>
          </a:bodyPr>
          <a:lstStyle/>
          <a:p>
            <a:r>
              <a:rPr lang="zh-CN" altLang="en-US" sz="1400" dirty="0">
                <a:latin typeface="+mj-ea"/>
                <a:ea typeface="+mj-ea"/>
              </a:rPr>
              <a:t>过程控制系统</a:t>
            </a:r>
          </a:p>
        </p:txBody>
      </p:sp>
      <p:sp>
        <p:nvSpPr>
          <p:cNvPr id="20" name="下箭头 19"/>
          <p:cNvSpPr/>
          <p:nvPr/>
        </p:nvSpPr>
        <p:spPr bwMode="auto">
          <a:xfrm>
            <a:off x="2927648" y="3450886"/>
            <a:ext cx="360040" cy="450078"/>
          </a:xfrm>
          <a:prstGeom prst="downArrow">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1" name="下箭头 20"/>
          <p:cNvSpPr/>
          <p:nvPr/>
        </p:nvSpPr>
        <p:spPr bwMode="auto">
          <a:xfrm>
            <a:off x="5843972" y="3464879"/>
            <a:ext cx="360040" cy="450078"/>
          </a:xfrm>
          <a:prstGeom prst="downArrow">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2" name="下箭头 21"/>
          <p:cNvSpPr/>
          <p:nvPr/>
        </p:nvSpPr>
        <p:spPr bwMode="auto">
          <a:xfrm>
            <a:off x="5843972" y="4548258"/>
            <a:ext cx="360040" cy="450078"/>
          </a:xfrm>
          <a:prstGeom prst="downArrow">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3" name="下箭头 22"/>
          <p:cNvSpPr/>
          <p:nvPr/>
        </p:nvSpPr>
        <p:spPr bwMode="auto">
          <a:xfrm>
            <a:off x="8680693" y="3450886"/>
            <a:ext cx="360040" cy="450078"/>
          </a:xfrm>
          <a:prstGeom prst="downArrow">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4" name="下箭头 23"/>
          <p:cNvSpPr/>
          <p:nvPr/>
        </p:nvSpPr>
        <p:spPr bwMode="auto">
          <a:xfrm>
            <a:off x="8680693" y="4548258"/>
            <a:ext cx="360040" cy="450078"/>
          </a:xfrm>
          <a:prstGeom prst="downArrow">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14" name="右箭头 13"/>
          <p:cNvSpPr/>
          <p:nvPr/>
        </p:nvSpPr>
        <p:spPr bwMode="auto">
          <a:xfrm>
            <a:off x="4401278" y="3900964"/>
            <a:ext cx="352448" cy="630042"/>
          </a:xfrm>
          <a:prstGeom prst="rightArrow">
            <a:avLst/>
          </a:prstGeom>
          <a:solidFill>
            <a:srgbClr val="92D050"/>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9" name="右箭头 28"/>
          <p:cNvSpPr/>
          <p:nvPr/>
        </p:nvSpPr>
        <p:spPr bwMode="auto">
          <a:xfrm>
            <a:off x="7301850" y="3878291"/>
            <a:ext cx="352448" cy="630042"/>
          </a:xfrm>
          <a:prstGeom prst="rightArrow">
            <a:avLst/>
          </a:prstGeom>
          <a:solidFill>
            <a:srgbClr val="92D050"/>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8" name="矩形 7"/>
          <p:cNvSpPr/>
          <p:nvPr/>
        </p:nvSpPr>
        <p:spPr bwMode="auto">
          <a:xfrm>
            <a:off x="2046300" y="3882934"/>
            <a:ext cx="2160240" cy="648072"/>
          </a:xfrm>
          <a:prstGeom prst="rect">
            <a:avLst/>
          </a:prstGeom>
          <a:solidFill>
            <a:srgbClr val="66FFFF"/>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2000" dirty="0">
                <a:latin typeface="+mj-ea"/>
                <a:ea typeface="+mj-ea"/>
              </a:rPr>
              <a:t>质量在线优化</a:t>
            </a:r>
          </a:p>
        </p:txBody>
      </p:sp>
      <p:sp>
        <p:nvSpPr>
          <p:cNvPr id="6" name="矩形 5"/>
          <p:cNvSpPr/>
          <p:nvPr/>
        </p:nvSpPr>
        <p:spPr bwMode="auto">
          <a:xfrm>
            <a:off x="2046300" y="2802814"/>
            <a:ext cx="2160240" cy="648072"/>
          </a:xfrm>
          <a:prstGeom prst="rect">
            <a:avLst/>
          </a:prstGeom>
          <a:solidFill>
            <a:srgbClr val="66FFFF"/>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2000" dirty="0">
                <a:latin typeface="+mj-ea"/>
                <a:ea typeface="+mj-ea"/>
              </a:rPr>
              <a:t>质量在线监测</a:t>
            </a:r>
          </a:p>
        </p:txBody>
      </p:sp>
      <p:sp>
        <p:nvSpPr>
          <p:cNvPr id="15" name="TextBox 14"/>
          <p:cNvSpPr txBox="1"/>
          <p:nvPr/>
        </p:nvSpPr>
        <p:spPr>
          <a:xfrm>
            <a:off x="2622364" y="2140808"/>
            <a:ext cx="1224136" cy="369332"/>
          </a:xfrm>
          <a:prstGeom prst="rect">
            <a:avLst/>
          </a:prstGeom>
          <a:noFill/>
        </p:spPr>
        <p:txBody>
          <a:bodyPr wrap="square" rtlCol="0">
            <a:spAutoFit/>
          </a:bodyPr>
          <a:lstStyle/>
          <a:p>
            <a:r>
              <a:rPr lang="zh-CN" altLang="en-US" dirty="0">
                <a:latin typeface="+mj-ea"/>
                <a:ea typeface="+mj-ea"/>
              </a:rPr>
              <a:t>在线监控</a:t>
            </a:r>
          </a:p>
        </p:txBody>
      </p:sp>
      <p:sp>
        <p:nvSpPr>
          <p:cNvPr id="31" name="TextBox 30"/>
          <p:cNvSpPr txBox="1"/>
          <p:nvPr/>
        </p:nvSpPr>
        <p:spPr>
          <a:xfrm>
            <a:off x="5456554" y="2140808"/>
            <a:ext cx="1224136" cy="369332"/>
          </a:xfrm>
          <a:prstGeom prst="rect">
            <a:avLst/>
          </a:prstGeom>
          <a:noFill/>
        </p:spPr>
        <p:txBody>
          <a:bodyPr wrap="square" rtlCol="0">
            <a:spAutoFit/>
          </a:bodyPr>
          <a:lstStyle/>
          <a:p>
            <a:r>
              <a:rPr lang="zh-CN" altLang="en-US" dirty="0">
                <a:latin typeface="+mj-ea"/>
                <a:ea typeface="+mj-ea"/>
              </a:rPr>
              <a:t>离线分析</a:t>
            </a:r>
          </a:p>
        </p:txBody>
      </p:sp>
      <p:sp>
        <p:nvSpPr>
          <p:cNvPr id="32" name="TextBox 31"/>
          <p:cNvSpPr txBox="1"/>
          <p:nvPr/>
        </p:nvSpPr>
        <p:spPr>
          <a:xfrm>
            <a:off x="8328248" y="2150100"/>
            <a:ext cx="1224136" cy="369332"/>
          </a:xfrm>
          <a:prstGeom prst="rect">
            <a:avLst/>
          </a:prstGeom>
          <a:noFill/>
        </p:spPr>
        <p:txBody>
          <a:bodyPr wrap="square" rtlCol="0">
            <a:spAutoFit/>
          </a:bodyPr>
          <a:lstStyle/>
          <a:p>
            <a:r>
              <a:rPr lang="zh-CN" altLang="en-US" dirty="0">
                <a:latin typeface="+mj-ea"/>
                <a:ea typeface="+mj-ea"/>
              </a:rPr>
              <a:t>质量归档</a:t>
            </a:r>
          </a:p>
        </p:txBody>
      </p:sp>
      <p:sp>
        <p:nvSpPr>
          <p:cNvPr id="34" name="文本框 33">
            <a:extLst>
              <a:ext uri="{FF2B5EF4-FFF2-40B4-BE49-F238E27FC236}">
                <a16:creationId xmlns="" xmlns:a16="http://schemas.microsoft.com/office/drawing/2014/main" id="{170341F1-F79E-4661-94BC-3B5E355DA131}"/>
              </a:ext>
            </a:extLst>
          </p:cNvPr>
          <p:cNvSpPr txBox="1"/>
          <p:nvPr/>
        </p:nvSpPr>
        <p:spPr>
          <a:xfrm>
            <a:off x="695324" y="318442"/>
            <a:ext cx="475297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智能决策</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mj-ea"/>
              </a:rPr>
              <a:t>质量精益管控</a:t>
            </a:r>
            <a:endParaRPr lang="zh-CN" altLang="en-US" sz="2000" b="1" dirty="0">
              <a:latin typeface="微软雅黑" panose="020B0503020204020204" pitchFamily="34" charset="-122"/>
              <a:ea typeface="微软雅黑" panose="020B0503020204020204" pitchFamily="34" charset="-122"/>
            </a:endParaRPr>
          </a:p>
        </p:txBody>
      </p:sp>
      <p:grpSp>
        <p:nvGrpSpPr>
          <p:cNvPr id="35" name="组合 34">
            <a:extLst>
              <a:ext uri="{FF2B5EF4-FFF2-40B4-BE49-F238E27FC236}">
                <a16:creationId xmlns="" xmlns:a16="http://schemas.microsoft.com/office/drawing/2014/main" id="{6E24E8E6-3654-420B-8D92-7ED923FE4537}"/>
              </a:ext>
            </a:extLst>
          </p:cNvPr>
          <p:cNvGrpSpPr/>
          <p:nvPr/>
        </p:nvGrpSpPr>
        <p:grpSpPr>
          <a:xfrm>
            <a:off x="123780" y="359255"/>
            <a:ext cx="445894" cy="351309"/>
            <a:chOff x="123780" y="534395"/>
            <a:chExt cx="445894" cy="351309"/>
          </a:xfrm>
        </p:grpSpPr>
        <p:sp>
          <p:nvSpPr>
            <p:cNvPr id="36" name="等腰三角形 35">
              <a:extLst>
                <a:ext uri="{FF2B5EF4-FFF2-40B4-BE49-F238E27FC236}">
                  <a16:creationId xmlns="" xmlns:a16="http://schemas.microsoft.com/office/drawing/2014/main" id="{E72C5CE3-CDA4-49D9-8DC3-231D5EB862CF}"/>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 xmlns:a16="http://schemas.microsoft.com/office/drawing/2014/main" id="{9BC79409-06F3-4C73-A380-638FF3073173}"/>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 xmlns:a16="http://schemas.microsoft.com/office/drawing/2014/main" id="{E1A9D30F-7996-4AEB-AFEF-B1F167256D64}"/>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9" name="直接连接符 38">
            <a:extLst>
              <a:ext uri="{FF2B5EF4-FFF2-40B4-BE49-F238E27FC236}">
                <a16:creationId xmlns="" xmlns:a16="http://schemas.microsoft.com/office/drawing/2014/main" id="{E5F8C743-37F4-4487-9680-7965D6BB8710}"/>
              </a:ext>
            </a:extLst>
          </p:cNvPr>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42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1919537" y="2622226"/>
            <a:ext cx="5172091" cy="1984781"/>
          </a:xfrm>
          <a:prstGeom prst="rect">
            <a:avLst/>
          </a:prstGeom>
          <a:solidFill>
            <a:srgbClr val="66FFFF">
              <a:alpha val="88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组合 4"/>
          <p:cNvGrpSpPr/>
          <p:nvPr/>
        </p:nvGrpSpPr>
        <p:grpSpPr>
          <a:xfrm>
            <a:off x="5447928" y="4653136"/>
            <a:ext cx="4728196" cy="1800200"/>
            <a:chOff x="4067944" y="4293096"/>
            <a:chExt cx="4896544" cy="2088232"/>
          </a:xfrm>
        </p:grpSpPr>
        <p:sp>
          <p:nvSpPr>
            <p:cNvPr id="6" name="矩形 5"/>
            <p:cNvSpPr/>
            <p:nvPr/>
          </p:nvSpPr>
          <p:spPr bwMode="auto">
            <a:xfrm>
              <a:off x="4067944" y="4293096"/>
              <a:ext cx="4896544" cy="2088232"/>
            </a:xfrm>
            <a:prstGeom prst="rect">
              <a:avLst/>
            </a:prstGeom>
            <a:solidFill>
              <a:srgbClr val="FFFFCC"/>
            </a:solidFill>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zh-CN" altLang="en-US" dirty="0">
                <a:solidFill>
                  <a:schemeClr val="tx1"/>
                </a:solidFill>
                <a:latin typeface="+mj-ea"/>
                <a:ea typeface="+mj-ea"/>
              </a:endParaRPr>
            </a:p>
          </p:txBody>
        </p:sp>
        <p:sp>
          <p:nvSpPr>
            <p:cNvPr id="7" name="TextBox 6"/>
            <p:cNvSpPr txBox="1"/>
            <p:nvPr/>
          </p:nvSpPr>
          <p:spPr>
            <a:xfrm>
              <a:off x="4211960" y="5867980"/>
              <a:ext cx="2232248" cy="428425"/>
            </a:xfrm>
            <a:prstGeom prst="rect">
              <a:avLst/>
            </a:prstGeom>
            <a:noFill/>
          </p:spPr>
          <p:txBody>
            <a:bodyPr wrap="square" rtlCol="0">
              <a:spAutoFit/>
            </a:bodyPr>
            <a:lstStyle/>
            <a:p>
              <a:r>
                <a:rPr lang="en-US" altLang="zh-CN" dirty="0">
                  <a:solidFill>
                    <a:srgbClr val="FF0000"/>
                  </a:solidFill>
                  <a:latin typeface="+mj-ea"/>
                  <a:ea typeface="+mj-ea"/>
                </a:rPr>
                <a:t>MES</a:t>
              </a:r>
              <a:r>
                <a:rPr lang="zh-CN" altLang="en-US" dirty="0">
                  <a:solidFill>
                    <a:srgbClr val="FF0000"/>
                  </a:solidFill>
                  <a:latin typeface="+mj-ea"/>
                  <a:ea typeface="+mj-ea"/>
                </a:rPr>
                <a:t>系统已有功能</a:t>
              </a:r>
            </a:p>
          </p:txBody>
        </p:sp>
      </p:grpSp>
      <p:sp>
        <p:nvSpPr>
          <p:cNvPr id="15" name="矩形 14"/>
          <p:cNvSpPr/>
          <p:nvPr/>
        </p:nvSpPr>
        <p:spPr bwMode="auto">
          <a:xfrm>
            <a:off x="2314034" y="2724616"/>
            <a:ext cx="2515342" cy="632377"/>
          </a:xfrm>
          <a:prstGeom prst="rect">
            <a:avLst/>
          </a:prstGeom>
          <a:solidFill>
            <a:schemeClr val="accent6">
              <a:lumMod val="60000"/>
              <a:lumOff val="40000"/>
            </a:schemeClr>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150000"/>
              </a:lnSpc>
              <a:spcBef>
                <a:spcPct val="20000"/>
              </a:spcBef>
              <a:spcAft>
                <a:spcPct val="0"/>
              </a:spcAft>
              <a:buBlip>
                <a:blip r:embed="rId2"/>
              </a:buBlip>
            </a:pPr>
            <a:endParaRPr lang="zh-CN" altLang="en-US" sz="4000">
              <a:solidFill>
                <a:srgbClr val="003366"/>
              </a:solidFill>
              <a:latin typeface="+mj-ea"/>
              <a:ea typeface="+mj-ea"/>
            </a:endParaRPr>
          </a:p>
        </p:txBody>
      </p:sp>
      <p:sp>
        <p:nvSpPr>
          <p:cNvPr id="19" name="矩形 18"/>
          <p:cNvSpPr/>
          <p:nvPr/>
        </p:nvSpPr>
        <p:spPr bwMode="auto">
          <a:xfrm>
            <a:off x="5100821" y="2734799"/>
            <a:ext cx="1643074" cy="466301"/>
          </a:xfrm>
          <a:prstGeom prst="rect">
            <a:avLst/>
          </a:prstGeom>
          <a:solidFill>
            <a:schemeClr val="accent6">
              <a:lumMod val="60000"/>
              <a:lumOff val="40000"/>
            </a:schemeClr>
          </a:solidFill>
          <a:ln w="12700">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ct val="20000"/>
              </a:spcBef>
            </a:pPr>
            <a:r>
              <a:rPr lang="zh-CN" altLang="en-US" dirty="0">
                <a:solidFill>
                  <a:schemeClr val="tx1"/>
                </a:solidFill>
                <a:latin typeface="+mj-ea"/>
                <a:ea typeface="+mj-ea"/>
              </a:rPr>
              <a:t>资源交货承诺</a:t>
            </a:r>
          </a:p>
        </p:txBody>
      </p:sp>
      <p:sp>
        <p:nvSpPr>
          <p:cNvPr id="26" name="圆角矩形 25"/>
          <p:cNvSpPr/>
          <p:nvPr/>
        </p:nvSpPr>
        <p:spPr bwMode="auto">
          <a:xfrm>
            <a:off x="4813854" y="3789041"/>
            <a:ext cx="1846398" cy="714703"/>
          </a:xfrm>
          <a:prstGeom prst="roundRect">
            <a:avLst/>
          </a:prstGeom>
          <a:solidFill>
            <a:schemeClr val="accent6">
              <a:lumMod val="60000"/>
              <a:lumOff val="40000"/>
            </a:schemeClr>
          </a:solidFill>
          <a:ln w="12700">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ct val="20000"/>
              </a:spcBef>
            </a:pPr>
            <a:r>
              <a:rPr lang="zh-CN" altLang="en-US" dirty="0">
                <a:solidFill>
                  <a:schemeClr val="tx1"/>
                </a:solidFill>
                <a:latin typeface="+mj-ea"/>
                <a:ea typeface="+mj-ea"/>
              </a:rPr>
              <a:t>一体化协同</a:t>
            </a:r>
            <a:endParaRPr lang="en-US" altLang="zh-CN" dirty="0">
              <a:solidFill>
                <a:schemeClr val="tx1"/>
              </a:solidFill>
              <a:latin typeface="+mj-ea"/>
              <a:ea typeface="+mj-ea"/>
            </a:endParaRPr>
          </a:p>
          <a:p>
            <a:pPr algn="ctr">
              <a:spcBef>
                <a:spcPct val="20000"/>
              </a:spcBef>
            </a:pPr>
            <a:r>
              <a:rPr lang="zh-CN" altLang="en-US" dirty="0">
                <a:solidFill>
                  <a:schemeClr val="tx1"/>
                </a:solidFill>
                <a:latin typeface="+mj-ea"/>
                <a:ea typeface="+mj-ea"/>
              </a:rPr>
              <a:t>制造计划</a:t>
            </a:r>
          </a:p>
        </p:txBody>
      </p:sp>
      <p:cxnSp>
        <p:nvCxnSpPr>
          <p:cNvPr id="27" name="形状 22"/>
          <p:cNvCxnSpPr>
            <a:stCxn id="26" idx="1"/>
            <a:endCxn id="15" idx="2"/>
          </p:cNvCxnSpPr>
          <p:nvPr/>
        </p:nvCxnSpPr>
        <p:spPr bwMode="auto">
          <a:xfrm rot="10800000">
            <a:off x="3571707" y="3356992"/>
            <a:ext cx="1242149" cy="789400"/>
          </a:xfrm>
          <a:prstGeom prst="bentConnector2">
            <a:avLst/>
          </a:prstGeom>
          <a:solidFill>
            <a:srgbClr val="FFFFFF"/>
          </a:solidFill>
          <a:ln w="28575" cap="flat" cmpd="sng" algn="ctr">
            <a:solidFill>
              <a:schemeClr val="accent2"/>
            </a:solidFill>
            <a:prstDash val="solid"/>
            <a:round/>
            <a:headEnd type="none" w="med" len="med"/>
            <a:tailEnd type="triangle" w="med" len="med"/>
          </a:ln>
          <a:effectLst/>
        </p:spPr>
      </p:cxnSp>
      <p:cxnSp>
        <p:nvCxnSpPr>
          <p:cNvPr id="28" name="肘形连接符 31"/>
          <p:cNvCxnSpPr>
            <a:endCxn id="26" idx="0"/>
          </p:cNvCxnSpPr>
          <p:nvPr/>
        </p:nvCxnSpPr>
        <p:spPr bwMode="auto">
          <a:xfrm>
            <a:off x="4829377" y="3269254"/>
            <a:ext cx="907677" cy="519786"/>
          </a:xfrm>
          <a:prstGeom prst="bentConnector2">
            <a:avLst/>
          </a:prstGeom>
          <a:solidFill>
            <a:srgbClr val="FFFFFF"/>
          </a:solidFill>
          <a:ln w="28575" cap="flat" cmpd="sng" algn="ctr">
            <a:solidFill>
              <a:schemeClr val="accent2"/>
            </a:solidFill>
            <a:prstDash val="solid"/>
            <a:round/>
            <a:headEnd type="none" w="med" len="med"/>
            <a:tailEnd type="arrow"/>
          </a:ln>
          <a:effectLst/>
        </p:spPr>
      </p:cxnSp>
      <p:sp>
        <p:nvSpPr>
          <p:cNvPr id="29" name="TextBox 28"/>
          <p:cNvSpPr txBox="1"/>
          <p:nvPr/>
        </p:nvSpPr>
        <p:spPr>
          <a:xfrm>
            <a:off x="5735961" y="3433234"/>
            <a:ext cx="1005403" cy="338554"/>
          </a:xfrm>
          <a:prstGeom prst="rect">
            <a:avLst/>
          </a:prstGeom>
          <a:noFill/>
        </p:spPr>
        <p:txBody>
          <a:bodyPr wrap="none" rtlCol="0">
            <a:spAutoFit/>
          </a:bodyPr>
          <a:lstStyle/>
          <a:p>
            <a:pPr algn="l"/>
            <a:r>
              <a:rPr lang="zh-CN" altLang="en-US" sz="1600" dirty="0">
                <a:latin typeface="+mj-ea"/>
                <a:ea typeface="+mj-ea"/>
              </a:rPr>
              <a:t>针对订单</a:t>
            </a:r>
          </a:p>
        </p:txBody>
      </p:sp>
      <p:sp>
        <p:nvSpPr>
          <p:cNvPr id="30" name="圆角矩形 29"/>
          <p:cNvSpPr/>
          <p:nvPr/>
        </p:nvSpPr>
        <p:spPr bwMode="auto">
          <a:xfrm>
            <a:off x="6599804" y="4860563"/>
            <a:ext cx="1846398" cy="425995"/>
          </a:xfrm>
          <a:prstGeom prst="roundRect">
            <a:avLst/>
          </a:prstGeom>
          <a:solidFill>
            <a:schemeClr val="accent6">
              <a:lumMod val="60000"/>
              <a:lumOff val="40000"/>
            </a:schemeClr>
          </a:solidFill>
          <a:ln w="12700">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ct val="20000"/>
              </a:spcBef>
            </a:pPr>
            <a:r>
              <a:rPr lang="zh-CN" altLang="en-US" dirty="0">
                <a:solidFill>
                  <a:schemeClr val="tx1"/>
                </a:solidFill>
                <a:latin typeface="+mj-ea"/>
                <a:ea typeface="+mj-ea"/>
              </a:rPr>
              <a:t>作业排程</a:t>
            </a:r>
          </a:p>
        </p:txBody>
      </p:sp>
      <p:cxnSp>
        <p:nvCxnSpPr>
          <p:cNvPr id="31" name="形状 26"/>
          <p:cNvCxnSpPr>
            <a:stCxn id="26" idx="3"/>
            <a:endCxn id="30" idx="0"/>
          </p:cNvCxnSpPr>
          <p:nvPr/>
        </p:nvCxnSpPr>
        <p:spPr bwMode="auto">
          <a:xfrm>
            <a:off x="6660253" y="4146392"/>
            <a:ext cx="862751" cy="714170"/>
          </a:xfrm>
          <a:prstGeom prst="bentConnector2">
            <a:avLst/>
          </a:prstGeom>
          <a:solidFill>
            <a:srgbClr val="FFFFFF"/>
          </a:solidFill>
          <a:ln w="28575" cap="flat" cmpd="sng" algn="ctr">
            <a:solidFill>
              <a:schemeClr val="accent2"/>
            </a:solidFill>
            <a:prstDash val="solid"/>
            <a:round/>
            <a:headEnd type="none" w="med" len="med"/>
            <a:tailEnd type="arrow"/>
          </a:ln>
          <a:effectLst/>
        </p:spPr>
      </p:cxnSp>
      <p:cxnSp>
        <p:nvCxnSpPr>
          <p:cNvPr id="32" name="形状 27"/>
          <p:cNvCxnSpPr>
            <a:stCxn id="30" idx="1"/>
            <a:endCxn id="26" idx="2"/>
          </p:cNvCxnSpPr>
          <p:nvPr/>
        </p:nvCxnSpPr>
        <p:spPr bwMode="auto">
          <a:xfrm rot="10800000">
            <a:off x="5737055" y="4503745"/>
            <a:ext cx="862751" cy="569817"/>
          </a:xfrm>
          <a:prstGeom prst="bentConnector2">
            <a:avLst/>
          </a:prstGeom>
          <a:solidFill>
            <a:srgbClr val="FFFFFF"/>
          </a:solidFill>
          <a:ln w="28575" cap="flat" cmpd="sng" algn="ctr">
            <a:solidFill>
              <a:schemeClr val="accent2"/>
            </a:solidFill>
            <a:prstDash val="solid"/>
            <a:round/>
            <a:headEnd type="none" w="med" len="med"/>
            <a:tailEnd type="arrow"/>
          </a:ln>
          <a:effectLst/>
        </p:spPr>
      </p:cxnSp>
      <p:sp>
        <p:nvSpPr>
          <p:cNvPr id="33" name="圆角矩形 32"/>
          <p:cNvSpPr/>
          <p:nvPr/>
        </p:nvSpPr>
        <p:spPr bwMode="auto">
          <a:xfrm>
            <a:off x="8671506" y="5730383"/>
            <a:ext cx="1328720" cy="394271"/>
          </a:xfrm>
          <a:prstGeom prst="roundRect">
            <a:avLst/>
          </a:prstGeom>
          <a:solidFill>
            <a:schemeClr val="accent6">
              <a:lumMod val="60000"/>
              <a:lumOff val="40000"/>
            </a:schemeClr>
          </a:solidFill>
          <a:ln w="12700">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ct val="20000"/>
              </a:spcBef>
            </a:pPr>
            <a:r>
              <a:rPr lang="zh-CN" altLang="en-US" dirty="0">
                <a:solidFill>
                  <a:schemeClr val="tx1"/>
                </a:solidFill>
                <a:latin typeface="+mj-ea"/>
                <a:ea typeface="+mj-ea"/>
              </a:rPr>
              <a:t>作业执行</a:t>
            </a:r>
          </a:p>
        </p:txBody>
      </p:sp>
      <p:cxnSp>
        <p:nvCxnSpPr>
          <p:cNvPr id="34" name="形状 29"/>
          <p:cNvCxnSpPr>
            <a:stCxn id="30" idx="3"/>
            <a:endCxn id="33" idx="0"/>
          </p:cNvCxnSpPr>
          <p:nvPr/>
        </p:nvCxnSpPr>
        <p:spPr bwMode="auto">
          <a:xfrm>
            <a:off x="8446202" y="5073560"/>
            <a:ext cx="889664" cy="656822"/>
          </a:xfrm>
          <a:prstGeom prst="bentConnector2">
            <a:avLst/>
          </a:prstGeom>
          <a:solidFill>
            <a:srgbClr val="FFFFFF"/>
          </a:solidFill>
          <a:ln w="28575" cap="flat" cmpd="sng" algn="ctr">
            <a:solidFill>
              <a:schemeClr val="accent2"/>
            </a:solidFill>
            <a:prstDash val="solid"/>
            <a:round/>
            <a:headEnd type="none" w="med" len="med"/>
            <a:tailEnd type="arrow"/>
          </a:ln>
          <a:effectLst/>
        </p:spPr>
      </p:cxnSp>
      <p:cxnSp>
        <p:nvCxnSpPr>
          <p:cNvPr id="35" name="形状 30"/>
          <p:cNvCxnSpPr>
            <a:stCxn id="33" idx="1"/>
            <a:endCxn id="30" idx="2"/>
          </p:cNvCxnSpPr>
          <p:nvPr/>
        </p:nvCxnSpPr>
        <p:spPr bwMode="auto">
          <a:xfrm rot="10800000">
            <a:off x="7523005" y="5286559"/>
            <a:ext cx="1148503" cy="640961"/>
          </a:xfrm>
          <a:prstGeom prst="bentConnector2">
            <a:avLst/>
          </a:prstGeom>
          <a:solidFill>
            <a:srgbClr val="FFFFFF"/>
          </a:solidFill>
          <a:ln w="28575" cap="flat" cmpd="sng" algn="ctr">
            <a:solidFill>
              <a:schemeClr val="accent2"/>
            </a:solidFill>
            <a:prstDash val="solid"/>
            <a:round/>
            <a:headEnd type="none" w="med" len="med"/>
            <a:tailEnd type="arrow"/>
          </a:ln>
          <a:effectLst/>
        </p:spPr>
      </p:cxnSp>
      <p:sp>
        <p:nvSpPr>
          <p:cNvPr id="36" name="TextBox 35"/>
          <p:cNvSpPr txBox="1"/>
          <p:nvPr/>
        </p:nvSpPr>
        <p:spPr>
          <a:xfrm>
            <a:off x="7536161" y="4242574"/>
            <a:ext cx="2328851" cy="338554"/>
          </a:xfrm>
          <a:prstGeom prst="rect">
            <a:avLst/>
          </a:prstGeom>
          <a:noFill/>
        </p:spPr>
        <p:txBody>
          <a:bodyPr wrap="square" rtlCol="0">
            <a:spAutoFit/>
          </a:bodyPr>
          <a:lstStyle/>
          <a:p>
            <a:pPr algn="l"/>
            <a:r>
              <a:rPr lang="en-US" altLang="zh-CN" sz="1600" dirty="0">
                <a:latin typeface="+mj-ea"/>
                <a:ea typeface="+mj-ea"/>
              </a:rPr>
              <a:t>炉</a:t>
            </a:r>
            <a:r>
              <a:rPr lang="zh-CN" altLang="en-US" sz="1600" dirty="0">
                <a:latin typeface="+mj-ea"/>
                <a:ea typeface="+mj-ea"/>
              </a:rPr>
              <a:t>次</a:t>
            </a:r>
            <a:r>
              <a:rPr lang="en-US" altLang="zh-CN" sz="1600" dirty="0">
                <a:latin typeface="+mj-ea"/>
                <a:ea typeface="+mj-ea"/>
              </a:rPr>
              <a:t>/</a:t>
            </a:r>
            <a:r>
              <a:rPr lang="zh-CN" altLang="en-US" sz="1600" dirty="0">
                <a:latin typeface="+mj-ea"/>
                <a:ea typeface="+mj-ea"/>
              </a:rPr>
              <a:t>浇次</a:t>
            </a:r>
            <a:r>
              <a:rPr lang="en-US" altLang="zh-CN" sz="1600" dirty="0">
                <a:latin typeface="+mj-ea"/>
                <a:ea typeface="+mj-ea"/>
              </a:rPr>
              <a:t>/</a:t>
            </a:r>
            <a:r>
              <a:rPr lang="zh-CN" altLang="en-US" sz="1600" dirty="0">
                <a:latin typeface="+mj-ea"/>
                <a:ea typeface="+mj-ea"/>
              </a:rPr>
              <a:t>轧制计划</a:t>
            </a:r>
          </a:p>
        </p:txBody>
      </p:sp>
      <p:sp>
        <p:nvSpPr>
          <p:cNvPr id="37" name="TextBox 36"/>
          <p:cNvSpPr txBox="1"/>
          <p:nvPr/>
        </p:nvSpPr>
        <p:spPr>
          <a:xfrm>
            <a:off x="8514351" y="4653136"/>
            <a:ext cx="1005403" cy="338554"/>
          </a:xfrm>
          <a:prstGeom prst="rect">
            <a:avLst/>
          </a:prstGeom>
          <a:noFill/>
        </p:spPr>
        <p:txBody>
          <a:bodyPr wrap="none" rtlCol="0">
            <a:spAutoFit/>
          </a:bodyPr>
          <a:lstStyle/>
          <a:p>
            <a:pPr algn="l"/>
            <a:r>
              <a:rPr lang="zh-CN" altLang="en-US" sz="1600" dirty="0">
                <a:latin typeface="+mj-ea"/>
                <a:ea typeface="+mj-ea"/>
              </a:rPr>
              <a:t>料单下达</a:t>
            </a:r>
          </a:p>
        </p:txBody>
      </p:sp>
      <p:sp>
        <p:nvSpPr>
          <p:cNvPr id="38" name="TextBox 37"/>
          <p:cNvSpPr txBox="1"/>
          <p:nvPr/>
        </p:nvSpPr>
        <p:spPr>
          <a:xfrm>
            <a:off x="7604466" y="5538718"/>
            <a:ext cx="1011815" cy="338554"/>
          </a:xfrm>
          <a:prstGeom prst="rect">
            <a:avLst/>
          </a:prstGeom>
          <a:noFill/>
        </p:spPr>
        <p:txBody>
          <a:bodyPr wrap="none" rtlCol="0">
            <a:spAutoFit/>
          </a:bodyPr>
          <a:lstStyle/>
          <a:p>
            <a:r>
              <a:rPr lang="zh-CN" altLang="en-US" sz="1600" dirty="0">
                <a:latin typeface="+mj-ea"/>
                <a:ea typeface="+mj-ea"/>
              </a:rPr>
              <a:t>执行反馈</a:t>
            </a:r>
          </a:p>
        </p:txBody>
      </p:sp>
      <p:sp>
        <p:nvSpPr>
          <p:cNvPr id="39" name="TextBox 38"/>
          <p:cNvSpPr txBox="1"/>
          <p:nvPr/>
        </p:nvSpPr>
        <p:spPr>
          <a:xfrm>
            <a:off x="5591945" y="5106670"/>
            <a:ext cx="1011815" cy="338554"/>
          </a:xfrm>
          <a:prstGeom prst="rect">
            <a:avLst/>
          </a:prstGeom>
          <a:noFill/>
        </p:spPr>
        <p:txBody>
          <a:bodyPr wrap="none" rtlCol="0">
            <a:spAutoFit/>
          </a:bodyPr>
          <a:lstStyle/>
          <a:p>
            <a:r>
              <a:rPr lang="zh-CN" altLang="en-US" sz="1600" dirty="0">
                <a:latin typeface="+mj-ea"/>
                <a:ea typeface="+mj-ea"/>
              </a:rPr>
              <a:t>排程反馈</a:t>
            </a:r>
          </a:p>
        </p:txBody>
      </p:sp>
      <p:sp>
        <p:nvSpPr>
          <p:cNvPr id="40" name="TextBox 39"/>
          <p:cNvSpPr txBox="1"/>
          <p:nvPr/>
        </p:nvSpPr>
        <p:spPr>
          <a:xfrm>
            <a:off x="3745615" y="3810526"/>
            <a:ext cx="1011815" cy="338554"/>
          </a:xfrm>
          <a:prstGeom prst="rect">
            <a:avLst/>
          </a:prstGeom>
          <a:noFill/>
        </p:spPr>
        <p:txBody>
          <a:bodyPr wrap="none" rtlCol="0">
            <a:spAutoFit/>
          </a:bodyPr>
          <a:lstStyle/>
          <a:p>
            <a:r>
              <a:rPr lang="zh-CN" altLang="en-US" sz="1600" dirty="0">
                <a:latin typeface="+mj-ea"/>
                <a:ea typeface="+mj-ea"/>
              </a:rPr>
              <a:t>计划反馈</a:t>
            </a:r>
          </a:p>
        </p:txBody>
      </p:sp>
      <p:sp>
        <p:nvSpPr>
          <p:cNvPr id="68" name="TextBox 67"/>
          <p:cNvSpPr txBox="1"/>
          <p:nvPr/>
        </p:nvSpPr>
        <p:spPr>
          <a:xfrm>
            <a:off x="1813198" y="903577"/>
            <a:ext cx="8603282" cy="1692771"/>
          </a:xfrm>
          <a:prstGeom prst="rect">
            <a:avLst/>
          </a:prstGeom>
          <a:noFill/>
        </p:spPr>
        <p:txBody>
          <a:bodyPr wrap="square" rtlCol="0">
            <a:spAutoFit/>
          </a:bodyPr>
          <a:lstStyle/>
          <a:p>
            <a:pPr>
              <a:lnSpc>
                <a:spcPct val="130000"/>
              </a:lnSpc>
            </a:pPr>
            <a:r>
              <a:rPr lang="zh-CN" altLang="en-US" sz="2000" b="1" dirty="0">
                <a:solidFill>
                  <a:srgbClr val="C00000"/>
                </a:solidFill>
                <a:latin typeface="+mj-ea"/>
                <a:ea typeface="+mj-ea"/>
              </a:rPr>
              <a:t>客户精益服务：</a:t>
            </a:r>
            <a:r>
              <a:rPr lang="zh-CN" altLang="en-US" sz="2000" dirty="0">
                <a:latin typeface="+mj-ea"/>
                <a:ea typeface="+mj-ea"/>
              </a:rPr>
              <a:t>通过对精益服务有关的</a:t>
            </a:r>
            <a:r>
              <a:rPr lang="en-US" altLang="zh-CN" sz="2000" dirty="0" err="1">
                <a:latin typeface="+mj-ea"/>
                <a:ea typeface="+mj-ea"/>
              </a:rPr>
              <a:t>KPI进行在线</a:t>
            </a:r>
            <a:r>
              <a:rPr lang="zh-CN" altLang="en-US" sz="2000" dirty="0">
                <a:latin typeface="+mj-ea"/>
                <a:ea typeface="+mj-ea"/>
              </a:rPr>
              <a:t>监控，及时发现订单交付、个性化定制、库存量、交付周期等</a:t>
            </a:r>
            <a:r>
              <a:rPr lang="en-US" altLang="zh-CN" sz="2000" dirty="0">
                <a:latin typeface="+mj-ea"/>
                <a:ea typeface="+mj-ea"/>
              </a:rPr>
              <a:t>KPI</a:t>
            </a:r>
            <a:r>
              <a:rPr lang="zh-CN" altLang="en-US" sz="2000" dirty="0">
                <a:latin typeface="+mj-ea"/>
                <a:ea typeface="+mj-ea"/>
              </a:rPr>
              <a:t>存在的问题。实现精益服务需建立产销一体化系统，并通过高级排程模块和现有的</a:t>
            </a:r>
            <a:r>
              <a:rPr lang="en-US" altLang="zh-CN" sz="2000" dirty="0">
                <a:latin typeface="+mj-ea"/>
                <a:ea typeface="+mj-ea"/>
              </a:rPr>
              <a:t>MES</a:t>
            </a:r>
            <a:r>
              <a:rPr lang="zh-CN" altLang="en-US" sz="2000" dirty="0">
                <a:latin typeface="+mj-ea"/>
                <a:ea typeface="+mj-ea"/>
              </a:rPr>
              <a:t>排产系统衔接，形成产销一体化的协同制造体系。</a:t>
            </a:r>
          </a:p>
        </p:txBody>
      </p:sp>
      <p:sp>
        <p:nvSpPr>
          <p:cNvPr id="3" name="TextBox 2"/>
          <p:cNvSpPr txBox="1"/>
          <p:nvPr/>
        </p:nvSpPr>
        <p:spPr>
          <a:xfrm>
            <a:off x="2461096" y="2852936"/>
            <a:ext cx="2261829" cy="369332"/>
          </a:xfrm>
          <a:prstGeom prst="rect">
            <a:avLst/>
          </a:prstGeom>
          <a:noFill/>
        </p:spPr>
        <p:txBody>
          <a:bodyPr wrap="square" rtlCol="0">
            <a:spAutoFit/>
          </a:bodyPr>
          <a:lstStyle/>
          <a:p>
            <a:r>
              <a:rPr lang="zh-CN" altLang="en-US" dirty="0">
                <a:latin typeface="+mj-ea"/>
                <a:ea typeface="+mj-ea"/>
              </a:rPr>
              <a:t>资源规划与能力平衡</a:t>
            </a:r>
          </a:p>
        </p:txBody>
      </p:sp>
      <p:sp>
        <p:nvSpPr>
          <p:cNvPr id="41" name="矩形 40"/>
          <p:cNvSpPr/>
          <p:nvPr/>
        </p:nvSpPr>
        <p:spPr bwMode="auto">
          <a:xfrm>
            <a:off x="8539394" y="2726172"/>
            <a:ext cx="1614933" cy="432048"/>
          </a:xfrm>
          <a:prstGeom prst="rect">
            <a:avLst/>
          </a:prstGeom>
          <a:solidFill>
            <a:srgbClr val="B4FEBB">
              <a:alpha val="55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latin typeface="+mj-ea"/>
                <a:ea typeface="+mj-ea"/>
              </a:rPr>
              <a:t>客户需求</a:t>
            </a:r>
          </a:p>
        </p:txBody>
      </p:sp>
      <p:sp>
        <p:nvSpPr>
          <p:cNvPr id="14" name="椭圆 13"/>
          <p:cNvSpPr/>
          <p:nvPr/>
        </p:nvSpPr>
        <p:spPr bwMode="auto">
          <a:xfrm>
            <a:off x="7311511" y="2648332"/>
            <a:ext cx="1008111" cy="552996"/>
          </a:xfrm>
          <a:prstGeom prst="ellipse">
            <a:avLst/>
          </a:prstGeom>
          <a:solidFill>
            <a:srgbClr val="B4FEBB">
              <a:alpha val="71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t>询单</a:t>
            </a:r>
          </a:p>
        </p:txBody>
      </p:sp>
      <p:sp>
        <p:nvSpPr>
          <p:cNvPr id="16" name="左箭头 15"/>
          <p:cNvSpPr/>
          <p:nvPr/>
        </p:nvSpPr>
        <p:spPr bwMode="auto">
          <a:xfrm>
            <a:off x="8319622" y="2775303"/>
            <a:ext cx="194729" cy="322285"/>
          </a:xfrm>
          <a:prstGeom prst="leftArrow">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42" name="左箭头 41"/>
          <p:cNvSpPr/>
          <p:nvPr/>
        </p:nvSpPr>
        <p:spPr bwMode="auto">
          <a:xfrm>
            <a:off x="6743896" y="2769677"/>
            <a:ext cx="554946" cy="322285"/>
          </a:xfrm>
          <a:prstGeom prst="leftArrow">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cxnSp>
        <p:nvCxnSpPr>
          <p:cNvPr id="10" name="直接箭头连接符 9"/>
          <p:cNvCxnSpPr>
            <a:stCxn id="19" idx="1"/>
          </p:cNvCxnSpPr>
          <p:nvPr/>
        </p:nvCxnSpPr>
        <p:spPr>
          <a:xfrm flipH="1" flipV="1">
            <a:off x="4829377" y="2967949"/>
            <a:ext cx="271445"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 xmlns:a16="http://schemas.microsoft.com/office/drawing/2014/main" id="{0EB66C49-D457-4E7B-A37C-06C5C85F3DDF}"/>
              </a:ext>
            </a:extLst>
          </p:cNvPr>
          <p:cNvSpPr txBox="1"/>
          <p:nvPr/>
        </p:nvSpPr>
        <p:spPr>
          <a:xfrm>
            <a:off x="695324" y="318442"/>
            <a:ext cx="475297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智能决策</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mj-ea"/>
              </a:rPr>
              <a:t>客户精益服务（主要功能）</a:t>
            </a:r>
            <a:endParaRPr lang="zh-CN" altLang="en-US" sz="2000" b="1" dirty="0">
              <a:latin typeface="微软雅黑" panose="020B0503020204020204" pitchFamily="34" charset="-122"/>
              <a:ea typeface="微软雅黑" panose="020B0503020204020204" pitchFamily="34" charset="-122"/>
            </a:endParaRPr>
          </a:p>
        </p:txBody>
      </p:sp>
      <p:grpSp>
        <p:nvGrpSpPr>
          <p:cNvPr id="45" name="组合 44">
            <a:extLst>
              <a:ext uri="{FF2B5EF4-FFF2-40B4-BE49-F238E27FC236}">
                <a16:creationId xmlns="" xmlns:a16="http://schemas.microsoft.com/office/drawing/2014/main" id="{9229F2CD-1053-4F71-80BA-59B29E71267D}"/>
              </a:ext>
            </a:extLst>
          </p:cNvPr>
          <p:cNvGrpSpPr/>
          <p:nvPr/>
        </p:nvGrpSpPr>
        <p:grpSpPr>
          <a:xfrm>
            <a:off x="123780" y="359255"/>
            <a:ext cx="445894" cy="351309"/>
            <a:chOff x="123780" y="534395"/>
            <a:chExt cx="445894" cy="351309"/>
          </a:xfrm>
        </p:grpSpPr>
        <p:sp>
          <p:nvSpPr>
            <p:cNvPr id="46" name="等腰三角形 45">
              <a:extLst>
                <a:ext uri="{FF2B5EF4-FFF2-40B4-BE49-F238E27FC236}">
                  <a16:creationId xmlns="" xmlns:a16="http://schemas.microsoft.com/office/drawing/2014/main" id="{92D5B0EF-D3A4-4BE9-8CF0-0875B6C4CF11}"/>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a:extLst>
                <a:ext uri="{FF2B5EF4-FFF2-40B4-BE49-F238E27FC236}">
                  <a16:creationId xmlns="" xmlns:a16="http://schemas.microsoft.com/office/drawing/2014/main" id="{3EDE5354-C19F-45E6-8A9F-20DFDB7CAD4D}"/>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a:extLst>
                <a:ext uri="{FF2B5EF4-FFF2-40B4-BE49-F238E27FC236}">
                  <a16:creationId xmlns="" xmlns:a16="http://schemas.microsoft.com/office/drawing/2014/main" id="{99C5714C-9101-4071-B26E-76A197A92051}"/>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直接连接符 48">
            <a:extLst>
              <a:ext uri="{FF2B5EF4-FFF2-40B4-BE49-F238E27FC236}">
                <a16:creationId xmlns="" xmlns:a16="http://schemas.microsoft.com/office/drawing/2014/main" id="{D26B3162-F77F-4864-BC1A-AD0D2B7C6E85}"/>
              </a:ext>
            </a:extLst>
          </p:cNvPr>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707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3143672" y="2803200"/>
            <a:ext cx="1512168" cy="576064"/>
            <a:chOff x="2843808" y="3284984"/>
            <a:chExt cx="1512168" cy="576064"/>
          </a:xfrm>
        </p:grpSpPr>
        <p:sp>
          <p:nvSpPr>
            <p:cNvPr id="9" name="六边形 8"/>
            <p:cNvSpPr/>
            <p:nvPr/>
          </p:nvSpPr>
          <p:spPr bwMode="auto">
            <a:xfrm>
              <a:off x="2915816" y="3356992"/>
              <a:ext cx="288032" cy="432048"/>
            </a:xfrm>
            <a:prstGeom prst="hexagon">
              <a:avLst/>
            </a:prstGeom>
            <a:gradFill>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scaled="0"/>
            </a:gradFill>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zh-CN" altLang="en-US" dirty="0">
                <a:solidFill>
                  <a:schemeClr val="tx1"/>
                </a:solidFill>
                <a:latin typeface="黑体" pitchFamily="49" charset="-122"/>
                <a:ea typeface="黑体" pitchFamily="49" charset="-122"/>
              </a:endParaRPr>
            </a:p>
          </p:txBody>
        </p:sp>
        <p:sp>
          <p:nvSpPr>
            <p:cNvPr id="10" name="六边形 9"/>
            <p:cNvSpPr/>
            <p:nvPr/>
          </p:nvSpPr>
          <p:spPr bwMode="auto">
            <a:xfrm>
              <a:off x="3265223" y="3367625"/>
              <a:ext cx="288032" cy="432048"/>
            </a:xfrm>
            <a:prstGeom prst="hexagon">
              <a:avLst/>
            </a:prstGeom>
            <a:gradFill>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scaled="0"/>
            </a:gradFill>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zh-CN" altLang="en-US" dirty="0">
                <a:solidFill>
                  <a:schemeClr val="tx1"/>
                </a:solidFill>
                <a:latin typeface="黑体" pitchFamily="49" charset="-122"/>
                <a:ea typeface="黑体" pitchFamily="49" charset="-122"/>
              </a:endParaRPr>
            </a:p>
          </p:txBody>
        </p:sp>
        <p:sp>
          <p:nvSpPr>
            <p:cNvPr id="11" name="六边形 10"/>
            <p:cNvSpPr/>
            <p:nvPr/>
          </p:nvSpPr>
          <p:spPr bwMode="auto">
            <a:xfrm>
              <a:off x="3995936" y="3375835"/>
              <a:ext cx="288032" cy="432048"/>
            </a:xfrm>
            <a:prstGeom prst="hexagon">
              <a:avLst/>
            </a:prstGeom>
            <a:gradFill>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scaled="0"/>
            </a:gradFill>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zh-CN" altLang="en-US" dirty="0">
                <a:solidFill>
                  <a:schemeClr val="tx1"/>
                </a:solidFill>
                <a:latin typeface="黑体" pitchFamily="49" charset="-122"/>
                <a:ea typeface="黑体" pitchFamily="49" charset="-122"/>
              </a:endParaRPr>
            </a:p>
          </p:txBody>
        </p:sp>
        <p:sp>
          <p:nvSpPr>
            <p:cNvPr id="12" name="TextBox 11"/>
            <p:cNvSpPr txBox="1"/>
            <p:nvPr/>
          </p:nvSpPr>
          <p:spPr>
            <a:xfrm>
              <a:off x="3563888" y="3429000"/>
              <a:ext cx="415498" cy="369332"/>
            </a:xfrm>
            <a:prstGeom prst="rect">
              <a:avLst/>
            </a:prstGeom>
            <a:noFill/>
          </p:spPr>
          <p:txBody>
            <a:bodyPr wrap="none" rtlCol="0">
              <a:spAutoFit/>
            </a:bodyPr>
            <a:lstStyle/>
            <a:p>
              <a:r>
                <a:rPr lang="en-US" altLang="zh-CN" dirty="0">
                  <a:latin typeface="黑体" pitchFamily="49" charset="-122"/>
                  <a:ea typeface="黑体" pitchFamily="49" charset="-122"/>
                </a:rPr>
                <a:t>…</a:t>
              </a:r>
              <a:endParaRPr lang="zh-CN" altLang="en-US" dirty="0">
                <a:latin typeface="黑体" pitchFamily="49" charset="-122"/>
                <a:ea typeface="黑体" pitchFamily="49" charset="-122"/>
              </a:endParaRPr>
            </a:p>
          </p:txBody>
        </p:sp>
        <p:sp>
          <p:nvSpPr>
            <p:cNvPr id="13" name="矩形 12"/>
            <p:cNvSpPr/>
            <p:nvPr/>
          </p:nvSpPr>
          <p:spPr bwMode="auto">
            <a:xfrm>
              <a:off x="2843808" y="3284984"/>
              <a:ext cx="1512168" cy="576064"/>
            </a:xfrm>
            <a:prstGeom prst="rect">
              <a:avLst/>
            </a:prstGeom>
            <a:noFill/>
            <a:ln>
              <a:solidFill>
                <a:schemeClr val="accent2"/>
              </a:solidFill>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zh-CN" altLang="en-US" dirty="0">
                <a:solidFill>
                  <a:schemeClr val="tx1"/>
                </a:solidFill>
                <a:latin typeface="黑体" pitchFamily="49" charset="-122"/>
                <a:ea typeface="黑体" pitchFamily="49" charset="-122"/>
              </a:endParaRPr>
            </a:p>
          </p:txBody>
        </p:sp>
        <p:sp>
          <p:nvSpPr>
            <p:cNvPr id="14" name="TextBox 13"/>
            <p:cNvSpPr txBox="1"/>
            <p:nvPr/>
          </p:nvSpPr>
          <p:spPr>
            <a:xfrm>
              <a:off x="3563888" y="3284984"/>
              <a:ext cx="466794" cy="261610"/>
            </a:xfrm>
            <a:prstGeom prst="rect">
              <a:avLst/>
            </a:prstGeom>
            <a:noFill/>
          </p:spPr>
          <p:txBody>
            <a:bodyPr wrap="none" rtlCol="0">
              <a:spAutoFit/>
            </a:bodyPr>
            <a:lstStyle/>
            <a:p>
              <a:r>
                <a:rPr lang="zh-CN" altLang="en-US" sz="1100" dirty="0">
                  <a:latin typeface="黑体" pitchFamily="49" charset="-122"/>
                  <a:ea typeface="黑体" pitchFamily="49" charset="-122"/>
                </a:rPr>
                <a:t>连浇</a:t>
              </a:r>
            </a:p>
          </p:txBody>
        </p:sp>
      </p:grpSp>
      <p:pic>
        <p:nvPicPr>
          <p:cNvPr id="15" name="Picture 2"/>
          <p:cNvPicPr>
            <a:picLocks noChangeAspect="1" noChangeArrowheads="1"/>
          </p:cNvPicPr>
          <p:nvPr/>
        </p:nvPicPr>
        <p:blipFill>
          <a:blip r:embed="rId2" cstate="print"/>
          <a:srcRect/>
          <a:stretch>
            <a:fillRect/>
          </a:stretch>
        </p:blipFill>
        <p:spPr bwMode="auto">
          <a:xfrm>
            <a:off x="2927648" y="3895875"/>
            <a:ext cx="936104" cy="321920"/>
          </a:xfrm>
          <a:prstGeom prst="rect">
            <a:avLst/>
          </a:prstGeom>
          <a:noFill/>
          <a:ln w="9525">
            <a:noFill/>
            <a:miter lim="800000"/>
            <a:headEnd/>
            <a:tailEnd/>
          </a:ln>
          <a:effectLst/>
        </p:spPr>
      </p:pic>
      <p:sp>
        <p:nvSpPr>
          <p:cNvPr id="16" name="TextBox 15"/>
          <p:cNvSpPr txBox="1"/>
          <p:nvPr/>
        </p:nvSpPr>
        <p:spPr>
          <a:xfrm>
            <a:off x="2298419" y="2794490"/>
            <a:ext cx="720080" cy="584775"/>
          </a:xfrm>
          <a:prstGeom prst="rect">
            <a:avLst/>
          </a:prstGeom>
          <a:noFill/>
        </p:spPr>
        <p:txBody>
          <a:bodyPr wrap="square" rtlCol="0">
            <a:spAutoFit/>
          </a:bodyPr>
          <a:lstStyle/>
          <a:p>
            <a:r>
              <a:rPr lang="zh-CN" altLang="en-US" sz="1600" dirty="0">
                <a:latin typeface="+mj-ea"/>
                <a:ea typeface="+mj-ea"/>
              </a:rPr>
              <a:t>连浇约束</a:t>
            </a:r>
          </a:p>
        </p:txBody>
      </p:sp>
      <p:sp>
        <p:nvSpPr>
          <p:cNvPr id="17" name="TextBox 16"/>
          <p:cNvSpPr txBox="1"/>
          <p:nvPr/>
        </p:nvSpPr>
        <p:spPr>
          <a:xfrm>
            <a:off x="2279577" y="3702560"/>
            <a:ext cx="603941" cy="584775"/>
          </a:xfrm>
          <a:prstGeom prst="rect">
            <a:avLst/>
          </a:prstGeom>
          <a:noFill/>
        </p:spPr>
        <p:txBody>
          <a:bodyPr wrap="square" rtlCol="0">
            <a:spAutoFit/>
          </a:bodyPr>
          <a:lstStyle/>
          <a:p>
            <a:r>
              <a:rPr lang="zh-CN" altLang="en-US" sz="1600" dirty="0">
                <a:latin typeface="+mj-ea"/>
                <a:ea typeface="+mj-ea"/>
              </a:rPr>
              <a:t>热轧约束</a:t>
            </a:r>
          </a:p>
        </p:txBody>
      </p:sp>
      <p:pic>
        <p:nvPicPr>
          <p:cNvPr id="18" name="Picture 3"/>
          <p:cNvPicPr>
            <a:picLocks noChangeAspect="1" noChangeArrowheads="1"/>
          </p:cNvPicPr>
          <p:nvPr/>
        </p:nvPicPr>
        <p:blipFill>
          <a:blip r:embed="rId3" cstate="print"/>
          <a:srcRect/>
          <a:stretch>
            <a:fillRect/>
          </a:stretch>
        </p:blipFill>
        <p:spPr bwMode="auto">
          <a:xfrm>
            <a:off x="3863753" y="3874610"/>
            <a:ext cx="936103" cy="346185"/>
          </a:xfrm>
          <a:prstGeom prst="rect">
            <a:avLst/>
          </a:prstGeom>
          <a:noFill/>
          <a:ln w="9525">
            <a:noFill/>
            <a:miter lim="800000"/>
            <a:headEnd/>
            <a:tailEnd/>
          </a:ln>
          <a:effectLst/>
        </p:spPr>
      </p:pic>
      <p:sp>
        <p:nvSpPr>
          <p:cNvPr id="19" name="TextBox 18"/>
          <p:cNvSpPr txBox="1"/>
          <p:nvPr/>
        </p:nvSpPr>
        <p:spPr>
          <a:xfrm>
            <a:off x="3359697" y="4315368"/>
            <a:ext cx="646331" cy="369332"/>
          </a:xfrm>
          <a:prstGeom prst="rect">
            <a:avLst/>
          </a:prstGeom>
          <a:noFill/>
        </p:spPr>
        <p:txBody>
          <a:bodyPr wrap="none" rtlCol="0">
            <a:spAutoFit/>
          </a:bodyPr>
          <a:lstStyle/>
          <a:p>
            <a:r>
              <a:rPr lang="en-US" altLang="zh-CN" dirty="0">
                <a:latin typeface="黑体" pitchFamily="49" charset="-122"/>
                <a:ea typeface="黑体" pitchFamily="49" charset="-122"/>
              </a:rPr>
              <a:t>……</a:t>
            </a:r>
            <a:endParaRPr lang="zh-CN" altLang="en-US" dirty="0">
              <a:latin typeface="黑体" pitchFamily="49" charset="-122"/>
              <a:ea typeface="黑体" pitchFamily="49" charset="-122"/>
            </a:endParaRPr>
          </a:p>
        </p:txBody>
      </p:sp>
      <p:pic>
        <p:nvPicPr>
          <p:cNvPr id="20" name="Picture 4"/>
          <p:cNvPicPr>
            <a:picLocks noChangeAspect="1" noChangeArrowheads="1"/>
          </p:cNvPicPr>
          <p:nvPr/>
        </p:nvPicPr>
        <p:blipFill>
          <a:blip r:embed="rId4" cstate="print"/>
          <a:srcRect/>
          <a:stretch>
            <a:fillRect/>
          </a:stretch>
        </p:blipFill>
        <p:spPr bwMode="auto">
          <a:xfrm>
            <a:off x="3104750" y="4747416"/>
            <a:ext cx="1551090" cy="576064"/>
          </a:xfrm>
          <a:prstGeom prst="rect">
            <a:avLst/>
          </a:prstGeom>
          <a:noFill/>
          <a:ln w="9525">
            <a:noFill/>
            <a:miter lim="800000"/>
            <a:headEnd/>
            <a:tailEnd/>
          </a:ln>
          <a:effectLst/>
        </p:spPr>
      </p:pic>
      <p:sp>
        <p:nvSpPr>
          <p:cNvPr id="21" name="TextBox 20"/>
          <p:cNvSpPr txBox="1"/>
          <p:nvPr/>
        </p:nvSpPr>
        <p:spPr>
          <a:xfrm>
            <a:off x="2279576" y="4747417"/>
            <a:ext cx="720080" cy="584775"/>
          </a:xfrm>
          <a:prstGeom prst="rect">
            <a:avLst/>
          </a:prstGeom>
          <a:noFill/>
        </p:spPr>
        <p:txBody>
          <a:bodyPr wrap="square" rtlCol="0">
            <a:spAutoFit/>
          </a:bodyPr>
          <a:lstStyle/>
          <a:p>
            <a:r>
              <a:rPr lang="zh-CN" altLang="en-US" sz="1600" dirty="0">
                <a:latin typeface="+mj-ea"/>
                <a:ea typeface="+mj-ea"/>
              </a:rPr>
              <a:t>镀锌约束</a:t>
            </a:r>
          </a:p>
        </p:txBody>
      </p:sp>
      <p:sp>
        <p:nvSpPr>
          <p:cNvPr id="29" name="矩形 28"/>
          <p:cNvSpPr/>
          <p:nvPr/>
        </p:nvSpPr>
        <p:spPr bwMode="auto">
          <a:xfrm>
            <a:off x="7032104" y="1125033"/>
            <a:ext cx="3124220" cy="1174417"/>
          </a:xfrm>
          <a:prstGeom prst="rect">
            <a:avLst/>
          </a:prstGeom>
          <a:solidFill>
            <a:schemeClr val="accent6">
              <a:lumMod val="40000"/>
              <a:lumOff val="60000"/>
              <a:alpha val="64000"/>
            </a:schemeClr>
          </a:solidFill>
          <a:ln w="12700">
            <a:solidFill>
              <a:schemeClr val="tx1"/>
            </a:solidFill>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zh-CN" altLang="en-US" sz="1600" dirty="0">
              <a:solidFill>
                <a:schemeClr val="tx1"/>
              </a:solidFill>
              <a:latin typeface="黑体" pitchFamily="49" charset="-122"/>
              <a:ea typeface="黑体" pitchFamily="49" charset="-122"/>
            </a:endParaRPr>
          </a:p>
        </p:txBody>
      </p:sp>
      <p:sp>
        <p:nvSpPr>
          <p:cNvPr id="36" name="右箭头 35"/>
          <p:cNvSpPr/>
          <p:nvPr/>
        </p:nvSpPr>
        <p:spPr bwMode="auto">
          <a:xfrm>
            <a:off x="4376522" y="1509014"/>
            <a:ext cx="288032" cy="451632"/>
          </a:xfrm>
          <a:prstGeom prst="rightArrow">
            <a:avLst/>
          </a:prstGeom>
          <a:solidFill>
            <a:srgbClr val="66FFFF"/>
          </a:solidFill>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zh-CN" altLang="en-US" dirty="0">
              <a:solidFill>
                <a:schemeClr val="tx1"/>
              </a:solidFill>
              <a:latin typeface="黑体" pitchFamily="49" charset="-122"/>
              <a:ea typeface="黑体" pitchFamily="49" charset="-122"/>
            </a:endParaRPr>
          </a:p>
        </p:txBody>
      </p:sp>
      <p:pic>
        <p:nvPicPr>
          <p:cNvPr id="41" name="Picture 7"/>
          <p:cNvPicPr>
            <a:picLocks noChangeAspect="1" noChangeArrowheads="1"/>
          </p:cNvPicPr>
          <p:nvPr/>
        </p:nvPicPr>
        <p:blipFill>
          <a:blip r:embed="rId5" cstate="print"/>
          <a:srcRect/>
          <a:stretch>
            <a:fillRect/>
          </a:stretch>
        </p:blipFill>
        <p:spPr bwMode="auto">
          <a:xfrm>
            <a:off x="7405598" y="2636912"/>
            <a:ext cx="2750726" cy="926812"/>
          </a:xfrm>
          <a:prstGeom prst="rect">
            <a:avLst/>
          </a:prstGeom>
          <a:noFill/>
          <a:ln w="9525">
            <a:noFill/>
            <a:miter lim="800000"/>
            <a:headEnd/>
            <a:tailEnd/>
          </a:ln>
          <a:effectLst/>
        </p:spPr>
      </p:pic>
      <p:sp>
        <p:nvSpPr>
          <p:cNvPr id="42" name="TextBox 41"/>
          <p:cNvSpPr txBox="1"/>
          <p:nvPr/>
        </p:nvSpPr>
        <p:spPr>
          <a:xfrm>
            <a:off x="8156356" y="2357368"/>
            <a:ext cx="1107996" cy="369332"/>
          </a:xfrm>
          <a:prstGeom prst="rect">
            <a:avLst/>
          </a:prstGeom>
          <a:noFill/>
        </p:spPr>
        <p:txBody>
          <a:bodyPr wrap="none" rtlCol="0">
            <a:spAutoFit/>
          </a:bodyPr>
          <a:lstStyle/>
          <a:p>
            <a:r>
              <a:rPr lang="zh-CN" altLang="en-US" dirty="0">
                <a:latin typeface="+mj-ea"/>
                <a:ea typeface="+mj-ea"/>
              </a:rPr>
              <a:t>工艺路线</a:t>
            </a:r>
          </a:p>
        </p:txBody>
      </p:sp>
      <p:sp>
        <p:nvSpPr>
          <p:cNvPr id="43" name="TextBox 42"/>
          <p:cNvSpPr txBox="1"/>
          <p:nvPr/>
        </p:nvSpPr>
        <p:spPr>
          <a:xfrm>
            <a:off x="7837690" y="3573016"/>
            <a:ext cx="2146742" cy="369332"/>
          </a:xfrm>
          <a:prstGeom prst="rect">
            <a:avLst/>
          </a:prstGeom>
          <a:noFill/>
        </p:spPr>
        <p:txBody>
          <a:bodyPr wrap="none" rtlCol="0">
            <a:spAutoFit/>
          </a:bodyPr>
          <a:lstStyle/>
          <a:p>
            <a:r>
              <a:rPr lang="zh-CN" altLang="en-US" dirty="0">
                <a:latin typeface="+mj-ea"/>
                <a:ea typeface="+mj-ea"/>
              </a:rPr>
              <a:t>设备能力</a:t>
            </a:r>
            <a:r>
              <a:rPr lang="en-US" altLang="zh-CN" dirty="0">
                <a:latin typeface="+mj-ea"/>
                <a:ea typeface="+mj-ea"/>
              </a:rPr>
              <a:t>/</a:t>
            </a:r>
            <a:r>
              <a:rPr lang="zh-CN" altLang="en-US" dirty="0">
                <a:latin typeface="+mj-ea"/>
                <a:ea typeface="+mj-ea"/>
              </a:rPr>
              <a:t>工艺时间</a:t>
            </a:r>
          </a:p>
        </p:txBody>
      </p:sp>
      <p:sp>
        <p:nvSpPr>
          <p:cNvPr id="44" name="下箭头 43"/>
          <p:cNvSpPr/>
          <p:nvPr/>
        </p:nvSpPr>
        <p:spPr bwMode="auto">
          <a:xfrm>
            <a:off x="5708088" y="2204864"/>
            <a:ext cx="936104" cy="864096"/>
          </a:xfrm>
          <a:prstGeom prst="downArrow">
            <a:avLst/>
          </a:prstGeom>
          <a:solidFill>
            <a:schemeClr val="accent2">
              <a:lumMod val="20000"/>
              <a:lumOff val="80000"/>
            </a:schemeClr>
          </a:solidFill>
          <a:ln>
            <a:headEnd type="none" w="med" len="med"/>
            <a:tailEnd type="triangl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zh-CN" altLang="en-US" dirty="0">
                <a:solidFill>
                  <a:schemeClr val="tx1"/>
                </a:solidFill>
                <a:latin typeface="黑体" pitchFamily="49" charset="-122"/>
                <a:ea typeface="黑体" pitchFamily="49" charset="-122"/>
              </a:rPr>
              <a:t>输</a:t>
            </a:r>
            <a:endParaRPr lang="en-US" altLang="zh-CN" dirty="0">
              <a:solidFill>
                <a:schemeClr val="tx1"/>
              </a:solidFill>
              <a:latin typeface="黑体" pitchFamily="49" charset="-122"/>
              <a:ea typeface="黑体" pitchFamily="49" charset="-122"/>
            </a:endParaRPr>
          </a:p>
          <a:p>
            <a:pPr fontAlgn="base">
              <a:spcBef>
                <a:spcPct val="0"/>
              </a:spcBef>
              <a:spcAft>
                <a:spcPct val="0"/>
              </a:spcAft>
            </a:pPr>
            <a:r>
              <a:rPr lang="zh-CN" altLang="en-US" dirty="0">
                <a:solidFill>
                  <a:schemeClr val="tx1"/>
                </a:solidFill>
                <a:latin typeface="黑体" pitchFamily="49" charset="-122"/>
                <a:ea typeface="黑体" pitchFamily="49" charset="-122"/>
              </a:rPr>
              <a:t>入</a:t>
            </a:r>
          </a:p>
        </p:txBody>
      </p:sp>
      <p:pic>
        <p:nvPicPr>
          <p:cNvPr id="45" name="Picture 8"/>
          <p:cNvPicPr>
            <a:picLocks noChangeAspect="1" noChangeArrowheads="1"/>
          </p:cNvPicPr>
          <p:nvPr/>
        </p:nvPicPr>
        <p:blipFill>
          <a:blip r:embed="rId6" cstate="print"/>
          <a:srcRect/>
          <a:stretch>
            <a:fillRect/>
          </a:stretch>
        </p:blipFill>
        <p:spPr bwMode="auto">
          <a:xfrm>
            <a:off x="7824192" y="3933056"/>
            <a:ext cx="2209884" cy="1152128"/>
          </a:xfrm>
          <a:prstGeom prst="rect">
            <a:avLst/>
          </a:prstGeom>
          <a:noFill/>
          <a:ln w="9525">
            <a:noFill/>
            <a:miter lim="800000"/>
            <a:headEnd/>
            <a:tailEnd/>
          </a:ln>
        </p:spPr>
      </p:pic>
      <p:sp>
        <p:nvSpPr>
          <p:cNvPr id="46" name="矩形 45"/>
          <p:cNvSpPr/>
          <p:nvPr/>
        </p:nvSpPr>
        <p:spPr bwMode="auto">
          <a:xfrm>
            <a:off x="5663952" y="3068960"/>
            <a:ext cx="1008112" cy="1512168"/>
          </a:xfrm>
          <a:prstGeom prst="rect">
            <a:avLst/>
          </a:prstGeom>
          <a:solidFill>
            <a:srgbClr val="FFFF00"/>
          </a:solidFill>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zh-CN" altLang="en-US" dirty="0">
                <a:solidFill>
                  <a:schemeClr val="tx1"/>
                </a:solidFill>
                <a:latin typeface="+mj-ea"/>
                <a:ea typeface="+mj-ea"/>
              </a:rPr>
              <a:t>高级计划模型与算法</a:t>
            </a:r>
          </a:p>
        </p:txBody>
      </p:sp>
      <p:sp>
        <p:nvSpPr>
          <p:cNvPr id="47" name="右箭头 46"/>
          <p:cNvSpPr/>
          <p:nvPr/>
        </p:nvSpPr>
        <p:spPr bwMode="auto">
          <a:xfrm>
            <a:off x="4943873" y="2885841"/>
            <a:ext cx="478057" cy="2055327"/>
          </a:xfrm>
          <a:prstGeom prst="rightArrow">
            <a:avLst/>
          </a:prstGeom>
          <a:solidFill>
            <a:schemeClr val="accent5">
              <a:lumMod val="40000"/>
              <a:lumOff val="60000"/>
            </a:schemeClr>
          </a:solidFill>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zh-CN" altLang="en-US" dirty="0">
                <a:solidFill>
                  <a:schemeClr val="tx1"/>
                </a:solidFill>
                <a:latin typeface="+mj-ea"/>
                <a:ea typeface="+mj-ea"/>
              </a:rPr>
              <a:t>约</a:t>
            </a:r>
            <a:endParaRPr lang="en-US" altLang="zh-CN" dirty="0">
              <a:solidFill>
                <a:schemeClr val="tx1"/>
              </a:solidFill>
              <a:latin typeface="+mj-ea"/>
              <a:ea typeface="+mj-ea"/>
            </a:endParaRPr>
          </a:p>
          <a:p>
            <a:pPr fontAlgn="base">
              <a:spcBef>
                <a:spcPct val="0"/>
              </a:spcBef>
              <a:spcAft>
                <a:spcPct val="0"/>
              </a:spcAft>
            </a:pPr>
            <a:r>
              <a:rPr lang="zh-CN" altLang="en-US" dirty="0">
                <a:solidFill>
                  <a:schemeClr val="tx1"/>
                </a:solidFill>
                <a:latin typeface="+mj-ea"/>
                <a:ea typeface="+mj-ea"/>
              </a:rPr>
              <a:t>束</a:t>
            </a:r>
          </a:p>
        </p:txBody>
      </p:sp>
      <p:sp>
        <p:nvSpPr>
          <p:cNvPr id="48" name="右箭头 47"/>
          <p:cNvSpPr/>
          <p:nvPr/>
        </p:nvSpPr>
        <p:spPr bwMode="auto">
          <a:xfrm flipH="1">
            <a:off x="6888088" y="2947217"/>
            <a:ext cx="503241" cy="1993951"/>
          </a:xfrm>
          <a:prstGeom prst="rightArrow">
            <a:avLst/>
          </a:prstGeom>
          <a:solidFill>
            <a:schemeClr val="accent5">
              <a:lumMod val="40000"/>
              <a:lumOff val="60000"/>
            </a:schemeClr>
          </a:solidFill>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r>
              <a:rPr lang="zh-CN" altLang="en-US" dirty="0">
                <a:solidFill>
                  <a:schemeClr val="tx1"/>
                </a:solidFill>
                <a:latin typeface="+mj-ea"/>
                <a:ea typeface="+mj-ea"/>
              </a:rPr>
              <a:t>约</a:t>
            </a:r>
            <a:endParaRPr lang="en-US" altLang="zh-CN" dirty="0">
              <a:solidFill>
                <a:schemeClr val="tx1"/>
              </a:solidFill>
              <a:latin typeface="+mj-ea"/>
              <a:ea typeface="+mj-ea"/>
            </a:endParaRPr>
          </a:p>
          <a:p>
            <a:r>
              <a:rPr lang="zh-CN" altLang="en-US" dirty="0">
                <a:solidFill>
                  <a:schemeClr val="tx1"/>
                </a:solidFill>
                <a:latin typeface="+mj-ea"/>
                <a:ea typeface="+mj-ea"/>
              </a:rPr>
              <a:t>束</a:t>
            </a:r>
          </a:p>
        </p:txBody>
      </p:sp>
      <p:sp>
        <p:nvSpPr>
          <p:cNvPr id="49" name="TextBox 48"/>
          <p:cNvSpPr txBox="1"/>
          <p:nvPr/>
        </p:nvSpPr>
        <p:spPr>
          <a:xfrm>
            <a:off x="5496126" y="6191602"/>
            <a:ext cx="1415772" cy="338554"/>
          </a:xfrm>
          <a:prstGeom prst="rect">
            <a:avLst/>
          </a:prstGeom>
          <a:noFill/>
        </p:spPr>
        <p:txBody>
          <a:bodyPr wrap="none" rtlCol="0">
            <a:spAutoFit/>
          </a:bodyPr>
          <a:lstStyle/>
          <a:p>
            <a:r>
              <a:rPr lang="zh-CN" altLang="en-US" sz="1600" dirty="0">
                <a:latin typeface="+mj-ea"/>
                <a:ea typeface="+mj-ea"/>
              </a:rPr>
              <a:t>工序批量计划</a:t>
            </a:r>
          </a:p>
        </p:txBody>
      </p:sp>
      <p:pic>
        <p:nvPicPr>
          <p:cNvPr id="50" name="Picture 9"/>
          <p:cNvPicPr>
            <a:picLocks noChangeAspect="1" noChangeArrowheads="1"/>
          </p:cNvPicPr>
          <p:nvPr/>
        </p:nvPicPr>
        <p:blipFill>
          <a:blip r:embed="rId7" cstate="print"/>
          <a:srcRect/>
          <a:stretch>
            <a:fillRect/>
          </a:stretch>
        </p:blipFill>
        <p:spPr bwMode="auto">
          <a:xfrm>
            <a:off x="4871865" y="5157193"/>
            <a:ext cx="2886075" cy="972517"/>
          </a:xfrm>
          <a:prstGeom prst="rect">
            <a:avLst/>
          </a:prstGeom>
          <a:noFill/>
          <a:ln w="9525">
            <a:noFill/>
            <a:miter lim="800000"/>
            <a:headEnd/>
            <a:tailEnd/>
          </a:ln>
        </p:spPr>
      </p:pic>
      <p:pic>
        <p:nvPicPr>
          <p:cNvPr id="63490" name="Picture 2" descr="C:\Program Files\Microsoft Office\MEDIA\CAGCAT10\j0234687.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498154" y="968282"/>
            <a:ext cx="789535" cy="50787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C:\Program Files\Microsoft Office\MEDIA\CAGCAT10\j0292020.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70162" y="1493411"/>
            <a:ext cx="637439" cy="5040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Program Files\Microsoft Office\MEDIA\CAGCAT10\j0195384.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0800000" flipV="1">
            <a:off x="2570163" y="1988842"/>
            <a:ext cx="714975" cy="5858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50082" y="946224"/>
            <a:ext cx="590002" cy="523220"/>
          </a:xfrm>
          <a:prstGeom prst="rect">
            <a:avLst/>
          </a:prstGeom>
          <a:noFill/>
        </p:spPr>
        <p:txBody>
          <a:bodyPr wrap="square" rtlCol="0">
            <a:spAutoFit/>
          </a:bodyPr>
          <a:lstStyle/>
          <a:p>
            <a:r>
              <a:rPr lang="en-US" altLang="zh-CN" sz="1400" dirty="0">
                <a:latin typeface="+mj-ea"/>
                <a:ea typeface="+mj-ea"/>
              </a:rPr>
              <a:t>EVI</a:t>
            </a:r>
          </a:p>
          <a:p>
            <a:r>
              <a:rPr lang="en-US" altLang="zh-CN" sz="1400" dirty="0" err="1">
                <a:latin typeface="+mj-ea"/>
                <a:ea typeface="+mj-ea"/>
              </a:rPr>
              <a:t>用户</a:t>
            </a:r>
            <a:endParaRPr lang="zh-CN" altLang="en-US" sz="1400" dirty="0">
              <a:latin typeface="+mj-ea"/>
              <a:ea typeface="+mj-ea"/>
            </a:endParaRPr>
          </a:p>
        </p:txBody>
      </p:sp>
      <p:sp>
        <p:nvSpPr>
          <p:cNvPr id="57" name="TextBox 56"/>
          <p:cNvSpPr txBox="1"/>
          <p:nvPr/>
        </p:nvSpPr>
        <p:spPr>
          <a:xfrm>
            <a:off x="1815577" y="1484784"/>
            <a:ext cx="624506" cy="523220"/>
          </a:xfrm>
          <a:prstGeom prst="rect">
            <a:avLst/>
          </a:prstGeom>
          <a:noFill/>
        </p:spPr>
        <p:txBody>
          <a:bodyPr wrap="square" rtlCol="0">
            <a:spAutoFit/>
          </a:bodyPr>
          <a:lstStyle/>
          <a:p>
            <a:r>
              <a:rPr lang="en-US" altLang="zh-CN" sz="1400" dirty="0">
                <a:latin typeface="+mj-ea"/>
                <a:ea typeface="+mj-ea"/>
              </a:rPr>
              <a:t>CRM</a:t>
            </a:r>
          </a:p>
          <a:p>
            <a:r>
              <a:rPr lang="en-US" altLang="zh-CN" sz="1400" dirty="0" err="1">
                <a:latin typeface="+mj-ea"/>
                <a:ea typeface="+mj-ea"/>
              </a:rPr>
              <a:t>用户</a:t>
            </a:r>
            <a:endParaRPr lang="zh-CN" altLang="en-US" sz="1400" dirty="0">
              <a:latin typeface="+mj-ea"/>
              <a:ea typeface="+mj-ea"/>
            </a:endParaRPr>
          </a:p>
        </p:txBody>
      </p:sp>
      <p:sp>
        <p:nvSpPr>
          <p:cNvPr id="58" name="TextBox 57"/>
          <p:cNvSpPr txBox="1"/>
          <p:nvPr/>
        </p:nvSpPr>
        <p:spPr>
          <a:xfrm>
            <a:off x="1832920" y="2061254"/>
            <a:ext cx="648073" cy="523220"/>
          </a:xfrm>
          <a:prstGeom prst="rect">
            <a:avLst/>
          </a:prstGeom>
          <a:noFill/>
        </p:spPr>
        <p:txBody>
          <a:bodyPr wrap="square" rtlCol="0">
            <a:spAutoFit/>
          </a:bodyPr>
          <a:lstStyle/>
          <a:p>
            <a:r>
              <a:rPr lang="en-US" altLang="zh-CN" sz="1400" dirty="0" err="1">
                <a:latin typeface="+mj-ea"/>
                <a:ea typeface="+mj-ea"/>
              </a:rPr>
              <a:t>外部</a:t>
            </a:r>
            <a:endParaRPr lang="en-US" altLang="zh-CN" sz="1400" dirty="0">
              <a:latin typeface="+mj-ea"/>
              <a:ea typeface="+mj-ea"/>
            </a:endParaRPr>
          </a:p>
          <a:p>
            <a:r>
              <a:rPr lang="en-US" altLang="zh-CN" sz="1400" dirty="0" err="1">
                <a:latin typeface="+mj-ea"/>
                <a:ea typeface="+mj-ea"/>
              </a:rPr>
              <a:t>用户</a:t>
            </a:r>
            <a:endParaRPr lang="zh-CN" altLang="en-US" sz="1400" dirty="0">
              <a:latin typeface="+mj-ea"/>
              <a:ea typeface="+mj-ea"/>
            </a:endParaRPr>
          </a:p>
        </p:txBody>
      </p:sp>
      <p:sp>
        <p:nvSpPr>
          <p:cNvPr id="56" name="矩形 55"/>
          <p:cNvSpPr/>
          <p:nvPr/>
        </p:nvSpPr>
        <p:spPr bwMode="auto">
          <a:xfrm>
            <a:off x="3593094" y="1093968"/>
            <a:ext cx="774715" cy="1254913"/>
          </a:xfrm>
          <a:prstGeom prst="rect">
            <a:avLst/>
          </a:prstGeom>
          <a:solidFill>
            <a:srgbClr val="FFFF00">
              <a:alpha val="50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latin typeface="+mj-ea"/>
                <a:ea typeface="+mj-ea"/>
              </a:rPr>
              <a:t>客户</a:t>
            </a:r>
            <a:endParaRPr lang="en-US" altLang="zh-CN" dirty="0">
              <a:latin typeface="+mj-ea"/>
              <a:ea typeface="+mj-ea"/>
            </a:endParaRPr>
          </a:p>
          <a:p>
            <a:pPr algn="ctr"/>
            <a:r>
              <a:rPr lang="zh-CN" altLang="en-US" dirty="0">
                <a:latin typeface="+mj-ea"/>
                <a:ea typeface="+mj-ea"/>
              </a:rPr>
              <a:t>数据</a:t>
            </a:r>
            <a:endParaRPr lang="en-US" altLang="zh-CN" dirty="0">
              <a:latin typeface="+mj-ea"/>
              <a:ea typeface="+mj-ea"/>
            </a:endParaRPr>
          </a:p>
          <a:p>
            <a:pPr algn="ctr"/>
            <a:r>
              <a:rPr lang="zh-CN" altLang="en-US" dirty="0">
                <a:latin typeface="+mj-ea"/>
                <a:ea typeface="+mj-ea"/>
              </a:rPr>
              <a:t>识别</a:t>
            </a:r>
          </a:p>
        </p:txBody>
      </p:sp>
      <p:sp>
        <p:nvSpPr>
          <p:cNvPr id="60" name="矩形 59"/>
          <p:cNvSpPr/>
          <p:nvPr/>
        </p:nvSpPr>
        <p:spPr bwMode="auto">
          <a:xfrm>
            <a:off x="4647215" y="1102456"/>
            <a:ext cx="774715" cy="1254913"/>
          </a:xfrm>
          <a:prstGeom prst="rect">
            <a:avLst/>
          </a:prstGeom>
          <a:solidFill>
            <a:srgbClr val="B4FEBB">
              <a:alpha val="55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latin typeface="+mj-ea"/>
                <a:ea typeface="+mj-ea"/>
              </a:rPr>
              <a:t>客户</a:t>
            </a:r>
            <a:endParaRPr lang="en-US" altLang="zh-CN" dirty="0">
              <a:latin typeface="+mj-ea"/>
              <a:ea typeface="+mj-ea"/>
            </a:endParaRPr>
          </a:p>
          <a:p>
            <a:pPr algn="ctr"/>
            <a:r>
              <a:rPr lang="zh-CN" altLang="en-US" dirty="0">
                <a:latin typeface="+mj-ea"/>
                <a:ea typeface="+mj-ea"/>
              </a:rPr>
              <a:t>需求</a:t>
            </a:r>
            <a:endParaRPr lang="en-US" altLang="zh-CN" dirty="0">
              <a:latin typeface="+mj-ea"/>
              <a:ea typeface="+mj-ea"/>
            </a:endParaRPr>
          </a:p>
          <a:p>
            <a:pPr algn="ctr"/>
            <a:r>
              <a:rPr lang="zh-CN" altLang="en-US" dirty="0">
                <a:latin typeface="+mj-ea"/>
                <a:ea typeface="+mj-ea"/>
              </a:rPr>
              <a:t>分解</a:t>
            </a:r>
          </a:p>
        </p:txBody>
      </p:sp>
      <p:sp>
        <p:nvSpPr>
          <p:cNvPr id="59" name="流程图: 多文档 58"/>
          <p:cNvSpPr/>
          <p:nvPr/>
        </p:nvSpPr>
        <p:spPr bwMode="auto">
          <a:xfrm>
            <a:off x="5735960" y="1206625"/>
            <a:ext cx="1008112" cy="947137"/>
          </a:xfrm>
          <a:prstGeom prst="flowChartMultidocument">
            <a:avLst/>
          </a:prstGeom>
          <a:solidFill>
            <a:schemeClr val="tx2">
              <a:lumMod val="60000"/>
              <a:lumOff val="40000"/>
              <a:alpha val="31000"/>
            </a:schemeClr>
          </a:solidFill>
          <a:ln w="12700">
            <a:solidFill>
              <a:schemeClr val="tx1"/>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latin typeface="+mj-ea"/>
                <a:ea typeface="+mj-ea"/>
              </a:rPr>
              <a:t>订单</a:t>
            </a:r>
          </a:p>
        </p:txBody>
      </p:sp>
      <p:sp>
        <p:nvSpPr>
          <p:cNvPr id="62" name="右箭头 61"/>
          <p:cNvSpPr/>
          <p:nvPr/>
        </p:nvSpPr>
        <p:spPr bwMode="auto">
          <a:xfrm>
            <a:off x="3309594" y="1509014"/>
            <a:ext cx="288032" cy="451632"/>
          </a:xfrm>
          <a:prstGeom prst="rightArrow">
            <a:avLst/>
          </a:prstGeom>
          <a:solidFill>
            <a:srgbClr val="66FFFF"/>
          </a:solidFill>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zh-CN" altLang="en-US" dirty="0">
              <a:solidFill>
                <a:schemeClr val="tx1"/>
              </a:solidFill>
              <a:latin typeface="黑体" pitchFamily="49" charset="-122"/>
              <a:ea typeface="黑体" pitchFamily="49" charset="-122"/>
            </a:endParaRPr>
          </a:p>
        </p:txBody>
      </p:sp>
      <p:sp>
        <p:nvSpPr>
          <p:cNvPr id="63" name="右箭头 62"/>
          <p:cNvSpPr/>
          <p:nvPr/>
        </p:nvSpPr>
        <p:spPr bwMode="auto">
          <a:xfrm>
            <a:off x="5447928" y="1509014"/>
            <a:ext cx="288032" cy="451632"/>
          </a:xfrm>
          <a:prstGeom prst="rightArrow">
            <a:avLst/>
          </a:prstGeom>
          <a:solidFill>
            <a:srgbClr val="66FFFF"/>
          </a:solidFill>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zh-CN" altLang="en-US" dirty="0">
              <a:solidFill>
                <a:schemeClr val="tx1"/>
              </a:solidFill>
              <a:latin typeface="黑体" pitchFamily="49" charset="-122"/>
              <a:ea typeface="黑体" pitchFamily="49" charset="-122"/>
            </a:endParaRPr>
          </a:p>
        </p:txBody>
      </p:sp>
      <p:sp>
        <p:nvSpPr>
          <p:cNvPr id="64" name="右箭头 63"/>
          <p:cNvSpPr/>
          <p:nvPr/>
        </p:nvSpPr>
        <p:spPr bwMode="auto">
          <a:xfrm>
            <a:off x="6744072" y="1509014"/>
            <a:ext cx="288032" cy="451632"/>
          </a:xfrm>
          <a:prstGeom prst="rightArrow">
            <a:avLst/>
          </a:prstGeom>
          <a:solidFill>
            <a:srgbClr val="66FFFF"/>
          </a:solidFill>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zh-CN" altLang="en-US" dirty="0">
              <a:solidFill>
                <a:schemeClr val="tx1"/>
              </a:solidFill>
              <a:latin typeface="黑体" pitchFamily="49" charset="-122"/>
              <a:ea typeface="黑体" pitchFamily="49" charset="-122"/>
            </a:endParaRPr>
          </a:p>
        </p:txBody>
      </p:sp>
      <p:sp>
        <p:nvSpPr>
          <p:cNvPr id="61" name="矩形 60"/>
          <p:cNvSpPr/>
          <p:nvPr/>
        </p:nvSpPr>
        <p:spPr bwMode="auto">
          <a:xfrm>
            <a:off x="8365752" y="1529405"/>
            <a:ext cx="504056" cy="320516"/>
          </a:xfrm>
          <a:prstGeom prst="rect">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1400" dirty="0">
                <a:latin typeface="+mj-ea"/>
                <a:ea typeface="+mj-ea"/>
              </a:rPr>
              <a:t>钢水</a:t>
            </a:r>
          </a:p>
        </p:txBody>
      </p:sp>
      <p:sp>
        <p:nvSpPr>
          <p:cNvPr id="66" name="矩形 65"/>
          <p:cNvSpPr/>
          <p:nvPr/>
        </p:nvSpPr>
        <p:spPr bwMode="auto">
          <a:xfrm>
            <a:off x="8965707" y="1529405"/>
            <a:ext cx="504056" cy="320516"/>
          </a:xfrm>
          <a:prstGeom prst="rect">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1400" dirty="0">
                <a:latin typeface="+mj-ea"/>
                <a:ea typeface="+mj-ea"/>
              </a:rPr>
              <a:t>板坯</a:t>
            </a:r>
          </a:p>
        </p:txBody>
      </p:sp>
      <p:sp>
        <p:nvSpPr>
          <p:cNvPr id="67" name="矩形 66"/>
          <p:cNvSpPr/>
          <p:nvPr/>
        </p:nvSpPr>
        <p:spPr bwMode="auto">
          <a:xfrm>
            <a:off x="9567822" y="1525955"/>
            <a:ext cx="504056" cy="320516"/>
          </a:xfrm>
          <a:prstGeom prst="rect">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1400" dirty="0">
                <a:latin typeface="+mj-ea"/>
                <a:ea typeface="+mj-ea"/>
              </a:rPr>
              <a:t>热卷</a:t>
            </a:r>
          </a:p>
        </p:txBody>
      </p:sp>
      <p:sp>
        <p:nvSpPr>
          <p:cNvPr id="69" name="矩形 68"/>
          <p:cNvSpPr/>
          <p:nvPr/>
        </p:nvSpPr>
        <p:spPr bwMode="auto">
          <a:xfrm>
            <a:off x="7765299" y="1529405"/>
            <a:ext cx="504056" cy="320516"/>
          </a:xfrm>
          <a:prstGeom prst="rect">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1400" dirty="0">
                <a:latin typeface="+mj-ea"/>
                <a:ea typeface="+mj-ea"/>
              </a:rPr>
              <a:t>铁水</a:t>
            </a:r>
          </a:p>
        </p:txBody>
      </p:sp>
      <p:sp>
        <p:nvSpPr>
          <p:cNvPr id="70" name="矩形 69"/>
          <p:cNvSpPr/>
          <p:nvPr/>
        </p:nvSpPr>
        <p:spPr bwMode="auto">
          <a:xfrm>
            <a:off x="7139301" y="1534730"/>
            <a:ext cx="504056" cy="320516"/>
          </a:xfrm>
          <a:prstGeom prst="rect">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1400" dirty="0">
                <a:latin typeface="+mj-ea"/>
                <a:ea typeface="+mj-ea"/>
              </a:rPr>
              <a:t>原料</a:t>
            </a:r>
          </a:p>
        </p:txBody>
      </p:sp>
      <p:sp>
        <p:nvSpPr>
          <p:cNvPr id="68" name="TextBox 67"/>
          <p:cNvSpPr txBox="1"/>
          <p:nvPr/>
        </p:nvSpPr>
        <p:spPr>
          <a:xfrm>
            <a:off x="7866130" y="1916832"/>
            <a:ext cx="1542238" cy="369332"/>
          </a:xfrm>
          <a:prstGeom prst="rect">
            <a:avLst/>
          </a:prstGeom>
          <a:noFill/>
        </p:spPr>
        <p:txBody>
          <a:bodyPr wrap="square" rtlCol="0">
            <a:spAutoFit/>
          </a:bodyPr>
          <a:lstStyle/>
          <a:p>
            <a:r>
              <a:rPr lang="zh-CN" altLang="en-US" b="1" dirty="0">
                <a:latin typeface="+mj-ea"/>
                <a:ea typeface="+mj-ea"/>
              </a:rPr>
              <a:t>物料订单链</a:t>
            </a:r>
          </a:p>
        </p:txBody>
      </p:sp>
      <p:sp>
        <p:nvSpPr>
          <p:cNvPr id="72" name="下箭头 71"/>
          <p:cNvSpPr/>
          <p:nvPr/>
        </p:nvSpPr>
        <p:spPr bwMode="auto">
          <a:xfrm>
            <a:off x="5862724" y="4593462"/>
            <a:ext cx="648072" cy="563730"/>
          </a:xfrm>
          <a:prstGeom prst="downArrow">
            <a:avLst/>
          </a:prstGeom>
          <a:solidFill>
            <a:schemeClr val="accent2">
              <a:lumMod val="20000"/>
              <a:lumOff val="80000"/>
            </a:schemeClr>
          </a:solidFill>
          <a:ln>
            <a:headEnd type="none" w="med" len="med"/>
            <a:tailEnd type="triangl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zh-CN" altLang="en-US" dirty="0">
              <a:solidFill>
                <a:schemeClr val="tx1"/>
              </a:solidFill>
              <a:latin typeface="黑体" pitchFamily="49" charset="-122"/>
              <a:ea typeface="黑体" pitchFamily="49" charset="-122"/>
            </a:endParaRPr>
          </a:p>
        </p:txBody>
      </p:sp>
      <p:sp>
        <p:nvSpPr>
          <p:cNvPr id="52" name="TextBox 51"/>
          <p:cNvSpPr txBox="1"/>
          <p:nvPr/>
        </p:nvSpPr>
        <p:spPr>
          <a:xfrm>
            <a:off x="3074374" y="5643450"/>
            <a:ext cx="1005403" cy="338554"/>
          </a:xfrm>
          <a:prstGeom prst="rect">
            <a:avLst/>
          </a:prstGeom>
          <a:noFill/>
        </p:spPr>
        <p:txBody>
          <a:bodyPr wrap="none" rtlCol="0">
            <a:spAutoFit/>
          </a:bodyPr>
          <a:lstStyle/>
          <a:p>
            <a:r>
              <a:rPr lang="zh-CN" altLang="en-US" sz="1600" dirty="0">
                <a:latin typeface="+mj-ea"/>
                <a:ea typeface="+mj-ea"/>
              </a:rPr>
              <a:t>工艺约束</a:t>
            </a:r>
          </a:p>
        </p:txBody>
      </p:sp>
      <p:sp>
        <p:nvSpPr>
          <p:cNvPr id="53" name="TextBox 52"/>
          <p:cNvSpPr txBox="1"/>
          <p:nvPr/>
        </p:nvSpPr>
        <p:spPr>
          <a:xfrm>
            <a:off x="8474974" y="5661248"/>
            <a:ext cx="1005403" cy="338554"/>
          </a:xfrm>
          <a:prstGeom prst="rect">
            <a:avLst/>
          </a:prstGeom>
          <a:noFill/>
        </p:spPr>
        <p:txBody>
          <a:bodyPr wrap="none" rtlCol="0">
            <a:spAutoFit/>
          </a:bodyPr>
          <a:lstStyle/>
          <a:p>
            <a:r>
              <a:rPr lang="zh-CN" altLang="en-US" sz="1600" dirty="0">
                <a:latin typeface="+mj-ea"/>
                <a:ea typeface="+mj-ea"/>
              </a:rPr>
              <a:t>装备约束</a:t>
            </a:r>
          </a:p>
        </p:txBody>
      </p:sp>
      <p:sp>
        <p:nvSpPr>
          <p:cNvPr id="51" name="文本框 50">
            <a:extLst>
              <a:ext uri="{FF2B5EF4-FFF2-40B4-BE49-F238E27FC236}">
                <a16:creationId xmlns="" xmlns:a16="http://schemas.microsoft.com/office/drawing/2014/main" id="{1A8AD55C-2614-4182-8CA3-DBF13296C65B}"/>
              </a:ext>
            </a:extLst>
          </p:cNvPr>
          <p:cNvSpPr txBox="1"/>
          <p:nvPr/>
        </p:nvSpPr>
        <p:spPr>
          <a:xfrm>
            <a:off x="695324" y="318442"/>
            <a:ext cx="475297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智能决策</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mj-ea"/>
              </a:rPr>
              <a:t>客户精益服务（高级排程）</a:t>
            </a:r>
            <a:endParaRPr lang="zh-CN" altLang="en-US" sz="2000" b="1" dirty="0">
              <a:latin typeface="微软雅黑" panose="020B0503020204020204" pitchFamily="34" charset="-122"/>
              <a:ea typeface="微软雅黑" panose="020B0503020204020204" pitchFamily="34" charset="-122"/>
            </a:endParaRPr>
          </a:p>
        </p:txBody>
      </p:sp>
      <p:grpSp>
        <p:nvGrpSpPr>
          <p:cNvPr id="71" name="组合 70">
            <a:extLst>
              <a:ext uri="{FF2B5EF4-FFF2-40B4-BE49-F238E27FC236}">
                <a16:creationId xmlns="" xmlns:a16="http://schemas.microsoft.com/office/drawing/2014/main" id="{62889F61-23AB-4070-8958-2ECF00F9CDD5}"/>
              </a:ext>
            </a:extLst>
          </p:cNvPr>
          <p:cNvGrpSpPr/>
          <p:nvPr/>
        </p:nvGrpSpPr>
        <p:grpSpPr>
          <a:xfrm>
            <a:off x="123780" y="359255"/>
            <a:ext cx="445894" cy="351309"/>
            <a:chOff x="123780" y="534395"/>
            <a:chExt cx="445894" cy="351309"/>
          </a:xfrm>
        </p:grpSpPr>
        <p:sp>
          <p:nvSpPr>
            <p:cNvPr id="73" name="等腰三角形 72">
              <a:extLst>
                <a:ext uri="{FF2B5EF4-FFF2-40B4-BE49-F238E27FC236}">
                  <a16:creationId xmlns="" xmlns:a16="http://schemas.microsoft.com/office/drawing/2014/main" id="{780977C4-1D14-4672-B349-DAC02ED4A089}"/>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 xmlns:a16="http://schemas.microsoft.com/office/drawing/2014/main" id="{3FD50E7C-5E7B-40E7-95E1-91E388079670}"/>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a:extLst>
                <a:ext uri="{FF2B5EF4-FFF2-40B4-BE49-F238E27FC236}">
                  <a16:creationId xmlns="" xmlns:a16="http://schemas.microsoft.com/office/drawing/2014/main" id="{E65FE977-7C15-4008-B39D-A94CAE5F956D}"/>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6" name="直接连接符 75">
            <a:extLst>
              <a:ext uri="{FF2B5EF4-FFF2-40B4-BE49-F238E27FC236}">
                <a16:creationId xmlns="" xmlns:a16="http://schemas.microsoft.com/office/drawing/2014/main" id="{96CEC578-57CF-4BB8-8A17-9A442D8B50CB}"/>
              </a:ext>
            </a:extLst>
          </p:cNvPr>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8142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bwMode="auto">
          <a:xfrm>
            <a:off x="1911543" y="2304254"/>
            <a:ext cx="1844439" cy="2564906"/>
          </a:xfrm>
          <a:prstGeom prst="rect">
            <a:avLst/>
          </a:prstGeom>
          <a:solidFill>
            <a:srgbClr val="FFFF00">
              <a:alpha val="29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 name="TextBox 1"/>
          <p:cNvSpPr txBox="1"/>
          <p:nvPr/>
        </p:nvSpPr>
        <p:spPr>
          <a:xfrm>
            <a:off x="569674" y="903576"/>
            <a:ext cx="7845469" cy="1292662"/>
          </a:xfrm>
          <a:prstGeom prst="rect">
            <a:avLst/>
          </a:prstGeom>
          <a:noFill/>
        </p:spPr>
        <p:txBody>
          <a:bodyPr wrap="square" rtlCol="0">
            <a:spAutoFit/>
          </a:bodyPr>
          <a:lstStyle/>
          <a:p>
            <a:pPr algn="just">
              <a:lnSpc>
                <a:spcPct val="130000"/>
              </a:lnSpc>
            </a:pPr>
            <a:r>
              <a:rPr lang="zh-CN" altLang="en-US" sz="2000" b="1" dirty="0">
                <a:solidFill>
                  <a:srgbClr val="C00000"/>
                </a:solidFill>
                <a:latin typeface="+mj-ea"/>
                <a:ea typeface="+mj-ea"/>
              </a:rPr>
              <a:t>绩效精益管理：</a:t>
            </a:r>
            <a:r>
              <a:rPr lang="zh-CN" altLang="en-US" sz="2000" dirty="0">
                <a:latin typeface="+mj-ea"/>
                <a:ea typeface="+mj-ea"/>
              </a:rPr>
              <a:t>通过对绩效有关的</a:t>
            </a:r>
            <a:r>
              <a:rPr lang="en-US" altLang="zh-CN" sz="2000" dirty="0" err="1">
                <a:latin typeface="+mj-ea"/>
                <a:ea typeface="+mj-ea"/>
              </a:rPr>
              <a:t>KPI在线</a:t>
            </a:r>
            <a:r>
              <a:rPr lang="zh-CN" altLang="en-US" sz="2000" dirty="0">
                <a:latin typeface="+mj-ea"/>
                <a:ea typeface="+mj-ea"/>
              </a:rPr>
              <a:t>监控和精细分析，及时发现绩效控制中存在的问题、预测和研判变化趋势、分析存在的风险并建立风险预警机制，实现绩效</a:t>
            </a:r>
            <a:r>
              <a:rPr lang="en-US" altLang="zh-CN" sz="2000" dirty="0">
                <a:latin typeface="+mj-ea"/>
                <a:ea typeface="+mj-ea"/>
              </a:rPr>
              <a:t>KPI</a:t>
            </a:r>
            <a:r>
              <a:rPr lang="zh-CN" altLang="en-US" sz="2000" dirty="0">
                <a:latin typeface="+mj-ea"/>
                <a:ea typeface="+mj-ea"/>
              </a:rPr>
              <a:t>的精益管理</a:t>
            </a:r>
          </a:p>
        </p:txBody>
      </p:sp>
      <p:sp>
        <p:nvSpPr>
          <p:cNvPr id="23" name="右箭头 22"/>
          <p:cNvSpPr/>
          <p:nvPr/>
        </p:nvSpPr>
        <p:spPr bwMode="auto">
          <a:xfrm>
            <a:off x="3755981" y="3476553"/>
            <a:ext cx="531825" cy="630042"/>
          </a:xfrm>
          <a:prstGeom prst="rightArrow">
            <a:avLst/>
          </a:prstGeom>
          <a:solidFill>
            <a:srgbClr val="92D050"/>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5" name="矩形 24"/>
          <p:cNvSpPr/>
          <p:nvPr/>
        </p:nvSpPr>
        <p:spPr bwMode="auto">
          <a:xfrm>
            <a:off x="1971345" y="3432000"/>
            <a:ext cx="1705036" cy="648072"/>
          </a:xfrm>
          <a:prstGeom prst="rect">
            <a:avLst/>
          </a:prstGeom>
          <a:solidFill>
            <a:srgbClr val="92D050">
              <a:alpha val="69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2000" dirty="0">
                <a:latin typeface="+mj-ea"/>
                <a:ea typeface="+mj-ea"/>
              </a:rPr>
              <a:t>外部对比分析</a:t>
            </a:r>
          </a:p>
        </p:txBody>
      </p:sp>
      <p:sp>
        <p:nvSpPr>
          <p:cNvPr id="26" name="矩形 25"/>
          <p:cNvSpPr/>
          <p:nvPr/>
        </p:nvSpPr>
        <p:spPr bwMode="auto">
          <a:xfrm>
            <a:off x="1971345" y="2703294"/>
            <a:ext cx="1705036" cy="648072"/>
          </a:xfrm>
          <a:prstGeom prst="rect">
            <a:avLst/>
          </a:prstGeom>
          <a:solidFill>
            <a:srgbClr val="92D050">
              <a:alpha val="69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2000" dirty="0">
                <a:latin typeface="+mj-ea"/>
                <a:ea typeface="+mj-ea"/>
              </a:rPr>
              <a:t>内部同比分析</a:t>
            </a:r>
          </a:p>
        </p:txBody>
      </p:sp>
      <p:sp>
        <p:nvSpPr>
          <p:cNvPr id="27" name="TextBox 26"/>
          <p:cNvSpPr txBox="1"/>
          <p:nvPr/>
        </p:nvSpPr>
        <p:spPr>
          <a:xfrm>
            <a:off x="2308229" y="2348880"/>
            <a:ext cx="1224136" cy="369332"/>
          </a:xfrm>
          <a:prstGeom prst="rect">
            <a:avLst/>
          </a:prstGeom>
          <a:noFill/>
        </p:spPr>
        <p:txBody>
          <a:bodyPr wrap="square" rtlCol="0">
            <a:spAutoFit/>
          </a:bodyPr>
          <a:lstStyle/>
          <a:p>
            <a:r>
              <a:rPr lang="zh-CN" altLang="en-US" dirty="0">
                <a:latin typeface="+mj-ea"/>
                <a:ea typeface="+mj-ea"/>
              </a:rPr>
              <a:t>对比分析</a:t>
            </a:r>
          </a:p>
        </p:txBody>
      </p:sp>
      <p:grpSp>
        <p:nvGrpSpPr>
          <p:cNvPr id="32" name="组合 31"/>
          <p:cNvGrpSpPr/>
          <p:nvPr/>
        </p:nvGrpSpPr>
        <p:grpSpPr>
          <a:xfrm>
            <a:off x="580037" y="2304254"/>
            <a:ext cx="1296144" cy="2564906"/>
            <a:chOff x="-36512" y="2749570"/>
            <a:chExt cx="1296144" cy="2564906"/>
          </a:xfrm>
          <a:solidFill>
            <a:srgbClr val="B4FEBB"/>
          </a:solidFill>
        </p:grpSpPr>
        <p:sp>
          <p:nvSpPr>
            <p:cNvPr id="30" name="矩形 29"/>
            <p:cNvSpPr/>
            <p:nvPr/>
          </p:nvSpPr>
          <p:spPr bwMode="auto">
            <a:xfrm>
              <a:off x="-36512" y="2749570"/>
              <a:ext cx="1296144" cy="2564906"/>
            </a:xfrm>
            <a:prstGeom prst="rect">
              <a:avLst/>
            </a:prstGeom>
            <a:grp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31" name="TextBox 30"/>
            <p:cNvSpPr txBox="1"/>
            <p:nvPr/>
          </p:nvSpPr>
          <p:spPr>
            <a:xfrm>
              <a:off x="107504" y="2934236"/>
              <a:ext cx="1008112" cy="2332946"/>
            </a:xfrm>
            <a:prstGeom prst="rect">
              <a:avLst/>
            </a:prstGeom>
            <a:grpFill/>
          </p:spPr>
          <p:txBody>
            <a:bodyPr wrap="square" rtlCol="0">
              <a:spAutoFit/>
            </a:bodyPr>
            <a:lstStyle/>
            <a:p>
              <a:pPr algn="ctr">
                <a:lnSpc>
                  <a:spcPct val="130000"/>
                </a:lnSpc>
              </a:pPr>
              <a:r>
                <a:rPr lang="zh-CN" altLang="en-US" sz="1400" dirty="0">
                  <a:latin typeface="+mj-ea"/>
                  <a:ea typeface="+mj-ea"/>
                </a:rPr>
                <a:t>生产实绩</a:t>
              </a:r>
            </a:p>
            <a:p>
              <a:pPr algn="ctr">
                <a:lnSpc>
                  <a:spcPct val="130000"/>
                </a:lnSpc>
              </a:pPr>
              <a:r>
                <a:rPr lang="zh-CN" altLang="en-US" sz="1400" dirty="0">
                  <a:latin typeface="+mj-ea"/>
                  <a:ea typeface="+mj-ea"/>
                </a:rPr>
                <a:t>利润分析</a:t>
              </a:r>
            </a:p>
            <a:p>
              <a:pPr algn="ctr">
                <a:lnSpc>
                  <a:spcPct val="130000"/>
                </a:lnSpc>
              </a:pPr>
              <a:r>
                <a:rPr lang="zh-CN" altLang="en-US" sz="1400" dirty="0">
                  <a:latin typeface="+mj-ea"/>
                  <a:ea typeface="+mj-ea"/>
                </a:rPr>
                <a:t>市场研判</a:t>
              </a:r>
            </a:p>
            <a:p>
              <a:pPr algn="ctr">
                <a:lnSpc>
                  <a:spcPct val="130000"/>
                </a:lnSpc>
              </a:pPr>
              <a:r>
                <a:rPr lang="zh-CN" altLang="en-US" sz="1400" dirty="0">
                  <a:latin typeface="+mj-ea"/>
                  <a:ea typeface="+mj-ea"/>
                </a:rPr>
                <a:t>资金周转</a:t>
              </a:r>
            </a:p>
            <a:p>
              <a:pPr algn="ctr">
                <a:lnSpc>
                  <a:spcPct val="130000"/>
                </a:lnSpc>
              </a:pPr>
              <a:r>
                <a:rPr lang="zh-CN" altLang="en-US" sz="1400" dirty="0">
                  <a:latin typeface="+mj-ea"/>
                  <a:ea typeface="+mj-ea"/>
                </a:rPr>
                <a:t>产品价格库存数</a:t>
              </a:r>
              <a:endParaRPr lang="en-US" altLang="zh-CN" sz="1400" dirty="0">
                <a:latin typeface="+mj-ea"/>
                <a:ea typeface="+mj-ea"/>
              </a:endParaRPr>
            </a:p>
            <a:p>
              <a:pPr algn="ctr">
                <a:lnSpc>
                  <a:spcPct val="130000"/>
                </a:lnSpc>
              </a:pPr>
              <a:r>
                <a:rPr lang="zh-CN" altLang="en-US" sz="1400" dirty="0">
                  <a:latin typeface="+mj-ea"/>
                  <a:ea typeface="+mj-ea"/>
                </a:rPr>
                <a:t>经济形势</a:t>
              </a:r>
              <a:endParaRPr lang="en-US" altLang="zh-CN" sz="1400" dirty="0">
                <a:latin typeface="+mj-ea"/>
                <a:ea typeface="+mj-ea"/>
              </a:endParaRPr>
            </a:p>
            <a:p>
              <a:pPr algn="ctr">
                <a:lnSpc>
                  <a:spcPct val="130000"/>
                </a:lnSpc>
              </a:pPr>
              <a:r>
                <a:rPr lang="zh-CN" altLang="en-US" sz="1400" dirty="0">
                  <a:latin typeface="+mj-ea"/>
                  <a:ea typeface="+mj-ea"/>
                </a:rPr>
                <a:t>。。。</a:t>
              </a:r>
            </a:p>
          </p:txBody>
        </p:sp>
      </p:grpSp>
      <p:sp>
        <p:nvSpPr>
          <p:cNvPr id="34" name="矩形 33"/>
          <p:cNvSpPr/>
          <p:nvPr/>
        </p:nvSpPr>
        <p:spPr bwMode="auto">
          <a:xfrm>
            <a:off x="575811" y="4910080"/>
            <a:ext cx="7925106" cy="633820"/>
          </a:xfrm>
          <a:prstGeom prst="rect">
            <a:avLst/>
          </a:prstGeom>
          <a:solidFill>
            <a:schemeClr val="accent6">
              <a:lumMod val="40000"/>
              <a:lumOff val="60000"/>
              <a:alpha val="31000"/>
            </a:scheme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latin typeface="+mj-ea"/>
                <a:ea typeface="+mj-ea"/>
              </a:rPr>
              <a:t>产品全生命周期管理</a:t>
            </a:r>
            <a:r>
              <a:rPr lang="en-US" altLang="zh-CN" dirty="0">
                <a:latin typeface="+mj-ea"/>
                <a:ea typeface="+mj-ea"/>
              </a:rPr>
              <a:t>(PLM)</a:t>
            </a:r>
            <a:endParaRPr lang="zh-CN" altLang="en-US" dirty="0">
              <a:latin typeface="+mj-ea"/>
              <a:ea typeface="+mj-ea"/>
            </a:endParaRPr>
          </a:p>
        </p:txBody>
      </p:sp>
      <p:sp>
        <p:nvSpPr>
          <p:cNvPr id="35" name="圆角矩形 34"/>
          <p:cNvSpPr/>
          <p:nvPr/>
        </p:nvSpPr>
        <p:spPr bwMode="auto">
          <a:xfrm>
            <a:off x="580037" y="5578054"/>
            <a:ext cx="7920880" cy="803275"/>
          </a:xfrm>
          <a:prstGeom prst="roundRect">
            <a:avLst>
              <a:gd name="adj" fmla="val 6614"/>
            </a:avLst>
          </a:prstGeom>
          <a:solidFill>
            <a:sysClr val="window" lastClr="FFFFFF"/>
          </a:solidFill>
          <a:ln w="9525" cap="flat" cmpd="sng" algn="ctr">
            <a:solidFill>
              <a:srgbClr val="4584D3">
                <a:shade val="95000"/>
                <a:satMod val="105000"/>
              </a:srgbClr>
            </a:solidFill>
            <a:prstDash val="solid"/>
            <a:headEnd type="none" w="med" len="med"/>
            <a:tailEnd type="none" w="med" len="med"/>
          </a:ln>
          <a:effectLst/>
        </p:spPr>
        <p:txBody>
          <a:bodyPr anchor="ctr"/>
          <a:lstStyle/>
          <a:p>
            <a:pPr>
              <a:defRPr/>
            </a:pPr>
            <a:r>
              <a:rPr lang="zh-CN" altLang="en-US" sz="1600" b="1" kern="0" dirty="0">
                <a:solidFill>
                  <a:srgbClr val="0070C0"/>
                </a:solidFill>
                <a:latin typeface="Arial"/>
                <a:ea typeface="微软雅黑" pitchFamily="34" charset="-122"/>
              </a:rPr>
              <a:t>数据存储</a:t>
            </a:r>
          </a:p>
        </p:txBody>
      </p:sp>
      <p:sp>
        <p:nvSpPr>
          <p:cNvPr id="36" name="圆柱形 35"/>
          <p:cNvSpPr>
            <a:spLocks noChangeArrowheads="1"/>
          </p:cNvSpPr>
          <p:nvPr/>
        </p:nvSpPr>
        <p:spPr bwMode="auto">
          <a:xfrm>
            <a:off x="2927488" y="5670054"/>
            <a:ext cx="1044575" cy="647700"/>
          </a:xfrm>
          <a:prstGeom prst="can">
            <a:avLst>
              <a:gd name="adj" fmla="val 25000"/>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zh-CN" altLang="en-US" sz="1200" dirty="0">
                <a:latin typeface="微软雅黑" pitchFamily="34" charset="-122"/>
                <a:ea typeface="微软雅黑" pitchFamily="34" charset="-122"/>
              </a:rPr>
              <a:t>经营数据</a:t>
            </a:r>
            <a:endParaRPr lang="en-US" altLang="zh-CN" sz="1200" dirty="0">
              <a:latin typeface="微软雅黑" pitchFamily="34" charset="-122"/>
              <a:ea typeface="微软雅黑" pitchFamily="34" charset="-122"/>
            </a:endParaRPr>
          </a:p>
          <a:p>
            <a:pPr algn="ctr"/>
            <a:r>
              <a:rPr lang="en-US" altLang="zh-CN" sz="1200" dirty="0">
                <a:latin typeface="微软雅黑" pitchFamily="34" charset="-122"/>
                <a:ea typeface="微软雅黑" pitchFamily="34" charset="-122"/>
              </a:rPr>
              <a:t>ODS</a:t>
            </a:r>
            <a:endParaRPr lang="zh-CN" altLang="en-US" sz="1200" dirty="0">
              <a:latin typeface="微软雅黑" pitchFamily="34" charset="-122"/>
              <a:ea typeface="微软雅黑" pitchFamily="34" charset="-122"/>
            </a:endParaRPr>
          </a:p>
        </p:txBody>
      </p:sp>
      <p:sp>
        <p:nvSpPr>
          <p:cNvPr id="37" name="圆柱形 36"/>
          <p:cNvSpPr/>
          <p:nvPr/>
        </p:nvSpPr>
        <p:spPr>
          <a:xfrm>
            <a:off x="4214395" y="5670054"/>
            <a:ext cx="1046162" cy="647700"/>
          </a:xfrm>
          <a:prstGeom prst="can">
            <a:avLst/>
          </a:prstGeom>
          <a:solidFill>
            <a:srgbClr val="92D050"/>
          </a:solidFill>
          <a:ln w="9525">
            <a:noFill/>
            <a:round/>
            <a:headEnd/>
            <a:tailEnd/>
          </a:ln>
          <a:effectLst/>
        </p:spPr>
        <p:txBody>
          <a:bodyPr wrap="none" anchor="ctr"/>
          <a:lstStyle/>
          <a:p>
            <a:pPr algn="ctr">
              <a:defRPr/>
            </a:pPr>
            <a:r>
              <a:rPr lang="zh-CN" altLang="en-US" sz="1200" kern="0" dirty="0">
                <a:solidFill>
                  <a:sysClr val="windowText" lastClr="000000"/>
                </a:solidFill>
                <a:latin typeface="微软雅黑" pitchFamily="34" charset="-122"/>
                <a:ea typeface="微软雅黑" pitchFamily="34" charset="-122"/>
              </a:rPr>
              <a:t>主数据</a:t>
            </a:r>
            <a:endParaRPr lang="en-US" altLang="zh-CN" sz="1200" kern="0" dirty="0">
              <a:solidFill>
                <a:sysClr val="windowText" lastClr="000000"/>
              </a:solidFill>
              <a:latin typeface="微软雅黑" pitchFamily="34" charset="-122"/>
              <a:ea typeface="微软雅黑" pitchFamily="34" charset="-122"/>
            </a:endParaRPr>
          </a:p>
          <a:p>
            <a:pPr algn="ctr">
              <a:defRPr/>
            </a:pPr>
            <a:r>
              <a:rPr lang="en-US" altLang="zh-CN" sz="1200" kern="0" dirty="0">
                <a:solidFill>
                  <a:sysClr val="windowText" lastClr="000000"/>
                </a:solidFill>
                <a:latin typeface="微软雅黑" pitchFamily="34" charset="-122"/>
                <a:ea typeface="微软雅黑" pitchFamily="34" charset="-122"/>
              </a:rPr>
              <a:t>Master Data</a:t>
            </a:r>
            <a:endParaRPr lang="zh-CN" altLang="en-US" sz="1200" kern="0" dirty="0">
              <a:solidFill>
                <a:sysClr val="windowText" lastClr="000000"/>
              </a:solidFill>
              <a:latin typeface="微软雅黑" pitchFamily="34" charset="-122"/>
              <a:ea typeface="微软雅黑" pitchFamily="34" charset="-122"/>
            </a:endParaRPr>
          </a:p>
        </p:txBody>
      </p:sp>
      <p:sp>
        <p:nvSpPr>
          <p:cNvPr id="38" name="AutoShape 34"/>
          <p:cNvSpPr>
            <a:spLocks noChangeArrowheads="1"/>
          </p:cNvSpPr>
          <p:nvPr/>
        </p:nvSpPr>
        <p:spPr bwMode="gray">
          <a:xfrm>
            <a:off x="5510539" y="5670054"/>
            <a:ext cx="1046163" cy="647700"/>
          </a:xfrm>
          <a:prstGeom prst="can">
            <a:avLst>
              <a:gd name="adj" fmla="val 30417"/>
            </a:avLst>
          </a:prstGeom>
          <a:solidFill>
            <a:srgbClr val="92D050"/>
          </a:solidFill>
          <a:ln w="9525">
            <a:noFill/>
            <a:round/>
            <a:headEnd/>
            <a:tailEnd/>
          </a:ln>
          <a:effectLst/>
        </p:spPr>
        <p:txBody>
          <a:bodyPr wrap="none" anchor="ctr"/>
          <a:lstStyle/>
          <a:p>
            <a:pPr algn="ctr">
              <a:defRPr/>
            </a:pPr>
            <a:r>
              <a:rPr lang="zh-CN" altLang="en-US" sz="1200" kern="0">
                <a:solidFill>
                  <a:sysClr val="windowText" lastClr="000000"/>
                </a:solidFill>
                <a:latin typeface="微软雅黑" pitchFamily="34" charset="-122"/>
                <a:ea typeface="微软雅黑" pitchFamily="34" charset="-122"/>
              </a:rPr>
              <a:t>元数据</a:t>
            </a:r>
            <a:endParaRPr lang="en-US" altLang="zh-CN" sz="1200" kern="0">
              <a:solidFill>
                <a:sysClr val="windowText" lastClr="000000"/>
              </a:solidFill>
              <a:latin typeface="微软雅黑" pitchFamily="34" charset="-122"/>
              <a:ea typeface="微软雅黑" pitchFamily="34" charset="-122"/>
            </a:endParaRPr>
          </a:p>
          <a:p>
            <a:pPr algn="ctr">
              <a:defRPr/>
            </a:pPr>
            <a:r>
              <a:rPr lang="en-US" altLang="zh-CN" sz="1200" kern="0">
                <a:solidFill>
                  <a:sysClr val="windowText" lastClr="000000"/>
                </a:solidFill>
                <a:latin typeface="微软雅黑" pitchFamily="34" charset="-122"/>
                <a:ea typeface="微软雅黑" pitchFamily="34" charset="-122"/>
              </a:rPr>
              <a:t>Meta Data</a:t>
            </a:r>
            <a:endParaRPr lang="zh-CN" altLang="en-US" sz="1200" kern="0">
              <a:solidFill>
                <a:sysClr val="windowText" lastClr="000000"/>
              </a:solidFill>
              <a:latin typeface="微软雅黑" pitchFamily="34" charset="-122"/>
              <a:ea typeface="微软雅黑" pitchFamily="34" charset="-122"/>
            </a:endParaRPr>
          </a:p>
        </p:txBody>
      </p:sp>
      <p:sp>
        <p:nvSpPr>
          <p:cNvPr id="39" name="矩形 41"/>
          <p:cNvSpPr>
            <a:spLocks noChangeArrowheads="1"/>
          </p:cNvSpPr>
          <p:nvPr/>
        </p:nvSpPr>
        <p:spPr bwMode="auto">
          <a:xfrm>
            <a:off x="7492805" y="5763716"/>
            <a:ext cx="922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200" dirty="0"/>
              <a:t>数据集市</a:t>
            </a:r>
            <a:endParaRPr lang="en-US" altLang="zh-CN" sz="1200" dirty="0"/>
          </a:p>
          <a:p>
            <a:pPr algn="ctr"/>
            <a:r>
              <a:rPr lang="en-US" altLang="zh-CN" sz="1200" dirty="0"/>
              <a:t>Data Mart</a:t>
            </a:r>
            <a:endParaRPr lang="zh-CN" altLang="en-US" sz="1200" dirty="0">
              <a:solidFill>
                <a:schemeClr val="bg1"/>
              </a:solidFill>
            </a:endParaRPr>
          </a:p>
        </p:txBody>
      </p:sp>
      <p:grpSp>
        <p:nvGrpSpPr>
          <p:cNvPr id="40" name="组合 6"/>
          <p:cNvGrpSpPr>
            <a:grpSpLocks/>
          </p:cNvGrpSpPr>
          <p:nvPr/>
        </p:nvGrpSpPr>
        <p:grpSpPr bwMode="auto">
          <a:xfrm>
            <a:off x="6844733" y="5651005"/>
            <a:ext cx="635000" cy="625475"/>
            <a:chOff x="6908422" y="4347402"/>
            <a:chExt cx="635342" cy="625755"/>
          </a:xfrm>
        </p:grpSpPr>
        <p:grpSp>
          <p:nvGrpSpPr>
            <p:cNvPr id="41" name="组合 40"/>
            <p:cNvGrpSpPr/>
            <p:nvPr/>
          </p:nvGrpSpPr>
          <p:grpSpPr>
            <a:xfrm>
              <a:off x="6908422" y="4662360"/>
              <a:ext cx="634948" cy="310797"/>
              <a:chOff x="3338277" y="2124125"/>
              <a:chExt cx="768287" cy="376064"/>
            </a:xfrm>
            <a:solidFill>
              <a:schemeClr val="accent4">
                <a:lumMod val="60000"/>
                <a:lumOff val="40000"/>
              </a:schemeClr>
            </a:solidFill>
          </p:grpSpPr>
          <p:sp>
            <p:nvSpPr>
              <p:cNvPr id="62" name="立方体 61"/>
              <p:cNvSpPr/>
              <p:nvPr/>
            </p:nvSpPr>
            <p:spPr bwMode="auto">
              <a:xfrm>
                <a:off x="3492773"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3" name="立方体 62"/>
              <p:cNvSpPr/>
              <p:nvPr/>
            </p:nvSpPr>
            <p:spPr bwMode="auto">
              <a:xfrm>
                <a:off x="3687750"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4" name="立方体 63"/>
              <p:cNvSpPr/>
              <p:nvPr/>
            </p:nvSpPr>
            <p:spPr bwMode="auto">
              <a:xfrm>
                <a:off x="3882727"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5" name="立方体 64"/>
              <p:cNvSpPr/>
              <p:nvPr/>
            </p:nvSpPr>
            <p:spPr bwMode="auto">
              <a:xfrm>
                <a:off x="3416003"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6" name="立方体 65"/>
              <p:cNvSpPr/>
              <p:nvPr/>
            </p:nvSpPr>
            <p:spPr bwMode="auto">
              <a:xfrm>
                <a:off x="3610980"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7" name="立方体 66"/>
              <p:cNvSpPr/>
              <p:nvPr/>
            </p:nvSpPr>
            <p:spPr bwMode="auto">
              <a:xfrm>
                <a:off x="3805957"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8" name="立方体 67"/>
              <p:cNvSpPr/>
              <p:nvPr/>
            </p:nvSpPr>
            <p:spPr bwMode="auto">
              <a:xfrm>
                <a:off x="3338277"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9" name="立方体 68"/>
              <p:cNvSpPr/>
              <p:nvPr/>
            </p:nvSpPr>
            <p:spPr bwMode="auto">
              <a:xfrm>
                <a:off x="3533254"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70" name="立方体 69"/>
              <p:cNvSpPr/>
              <p:nvPr/>
            </p:nvSpPr>
            <p:spPr bwMode="auto">
              <a:xfrm>
                <a:off x="3728231"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grpSp>
        <p:grpSp>
          <p:nvGrpSpPr>
            <p:cNvPr id="42" name="组合 41"/>
            <p:cNvGrpSpPr/>
            <p:nvPr/>
          </p:nvGrpSpPr>
          <p:grpSpPr>
            <a:xfrm>
              <a:off x="6908422" y="4504881"/>
              <a:ext cx="634948" cy="310797"/>
              <a:chOff x="3338277" y="2124125"/>
              <a:chExt cx="768287" cy="376064"/>
            </a:xfrm>
            <a:solidFill>
              <a:srgbClr val="92D050"/>
            </a:solidFill>
          </p:grpSpPr>
          <p:sp>
            <p:nvSpPr>
              <p:cNvPr id="53" name="立方体 52"/>
              <p:cNvSpPr/>
              <p:nvPr/>
            </p:nvSpPr>
            <p:spPr bwMode="auto">
              <a:xfrm>
                <a:off x="3492773"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4" name="立方体 53"/>
              <p:cNvSpPr/>
              <p:nvPr/>
            </p:nvSpPr>
            <p:spPr bwMode="auto">
              <a:xfrm>
                <a:off x="3687750"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5" name="立方体 54"/>
              <p:cNvSpPr/>
              <p:nvPr/>
            </p:nvSpPr>
            <p:spPr bwMode="auto">
              <a:xfrm>
                <a:off x="3882727"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6" name="立方体 55"/>
              <p:cNvSpPr/>
              <p:nvPr/>
            </p:nvSpPr>
            <p:spPr bwMode="auto">
              <a:xfrm>
                <a:off x="3416003"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7" name="立方体 56"/>
              <p:cNvSpPr/>
              <p:nvPr/>
            </p:nvSpPr>
            <p:spPr bwMode="auto">
              <a:xfrm>
                <a:off x="3610980"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8" name="立方体 57"/>
              <p:cNvSpPr/>
              <p:nvPr/>
            </p:nvSpPr>
            <p:spPr bwMode="auto">
              <a:xfrm>
                <a:off x="3805957"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9" name="立方体 58"/>
              <p:cNvSpPr/>
              <p:nvPr/>
            </p:nvSpPr>
            <p:spPr bwMode="auto">
              <a:xfrm>
                <a:off x="3338277"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0" name="立方体 59"/>
              <p:cNvSpPr/>
              <p:nvPr/>
            </p:nvSpPr>
            <p:spPr bwMode="auto">
              <a:xfrm>
                <a:off x="3533254"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1" name="立方体 60"/>
              <p:cNvSpPr/>
              <p:nvPr/>
            </p:nvSpPr>
            <p:spPr bwMode="auto">
              <a:xfrm>
                <a:off x="3728231"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grpSp>
        <p:grpSp>
          <p:nvGrpSpPr>
            <p:cNvPr id="43" name="组合 42"/>
            <p:cNvGrpSpPr/>
            <p:nvPr/>
          </p:nvGrpSpPr>
          <p:grpSpPr>
            <a:xfrm>
              <a:off x="6908816" y="4347402"/>
              <a:ext cx="634948" cy="310797"/>
              <a:chOff x="3338277" y="2124125"/>
              <a:chExt cx="768287" cy="376064"/>
            </a:xfrm>
            <a:solidFill>
              <a:srgbClr val="FFC000"/>
            </a:solidFill>
          </p:grpSpPr>
          <p:sp>
            <p:nvSpPr>
              <p:cNvPr id="44" name="立方体 43"/>
              <p:cNvSpPr/>
              <p:nvPr/>
            </p:nvSpPr>
            <p:spPr bwMode="auto">
              <a:xfrm>
                <a:off x="3492773"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5" name="立方体 44"/>
              <p:cNvSpPr/>
              <p:nvPr/>
            </p:nvSpPr>
            <p:spPr bwMode="auto">
              <a:xfrm>
                <a:off x="3687750"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6" name="立方体 45"/>
              <p:cNvSpPr/>
              <p:nvPr/>
            </p:nvSpPr>
            <p:spPr bwMode="auto">
              <a:xfrm>
                <a:off x="3882727"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7" name="立方体 46"/>
              <p:cNvSpPr/>
              <p:nvPr/>
            </p:nvSpPr>
            <p:spPr bwMode="auto">
              <a:xfrm>
                <a:off x="3416003"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8" name="立方体 47"/>
              <p:cNvSpPr/>
              <p:nvPr/>
            </p:nvSpPr>
            <p:spPr bwMode="auto">
              <a:xfrm>
                <a:off x="3610980"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9" name="立方体 48"/>
              <p:cNvSpPr/>
              <p:nvPr/>
            </p:nvSpPr>
            <p:spPr bwMode="auto">
              <a:xfrm>
                <a:off x="3805957"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0" name="立方体 49"/>
              <p:cNvSpPr/>
              <p:nvPr/>
            </p:nvSpPr>
            <p:spPr bwMode="auto">
              <a:xfrm>
                <a:off x="3338277"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1" name="立方体 50"/>
              <p:cNvSpPr/>
              <p:nvPr/>
            </p:nvSpPr>
            <p:spPr bwMode="auto">
              <a:xfrm>
                <a:off x="3533254"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2" name="立方体 51"/>
              <p:cNvSpPr/>
              <p:nvPr/>
            </p:nvSpPr>
            <p:spPr bwMode="auto">
              <a:xfrm>
                <a:off x="3728231"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grpSp>
      </p:grpSp>
      <p:pic>
        <p:nvPicPr>
          <p:cNvPr id="71" name="Picture 3" descr="C:\Program Files\Microsoft Office\MEDIA\CAGCAT10\j0293828.wmf"/>
          <p:cNvPicPr>
            <a:picLocks noChangeAspect="1" noChangeArrowheads="1"/>
          </p:cNvPicPr>
          <p:nvPr/>
        </p:nvPicPr>
        <p:blipFill>
          <a:blip r:embed="rId3" cstate="print"/>
          <a:srcRect l="-2933" t="-45616" r="2933" b="36530"/>
          <a:stretch>
            <a:fillRect/>
          </a:stretch>
        </p:blipFill>
        <p:spPr bwMode="auto">
          <a:xfrm>
            <a:off x="1911542" y="5495779"/>
            <a:ext cx="684304" cy="785284"/>
          </a:xfrm>
          <a:prstGeom prst="rect">
            <a:avLst/>
          </a:prstGeom>
          <a:noFill/>
          <a:ln w="9525">
            <a:noFill/>
            <a:miter lim="800000"/>
            <a:headEnd/>
            <a:tailEnd/>
          </a:ln>
        </p:spPr>
      </p:pic>
      <p:sp>
        <p:nvSpPr>
          <p:cNvPr id="72" name="TextBox 71"/>
          <p:cNvSpPr txBox="1"/>
          <p:nvPr/>
        </p:nvSpPr>
        <p:spPr>
          <a:xfrm>
            <a:off x="1874052" y="5582275"/>
            <a:ext cx="780314" cy="307777"/>
          </a:xfrm>
          <a:prstGeom prst="rect">
            <a:avLst/>
          </a:prstGeom>
          <a:noFill/>
        </p:spPr>
        <p:txBody>
          <a:bodyPr wrap="square" rtlCol="0">
            <a:spAutoFit/>
          </a:bodyPr>
          <a:lstStyle/>
          <a:p>
            <a:r>
              <a:rPr lang="zh-CN" altLang="en-US" sz="1400" dirty="0">
                <a:latin typeface="+mj-ea"/>
                <a:ea typeface="+mj-ea"/>
              </a:rPr>
              <a:t>云存储</a:t>
            </a:r>
          </a:p>
        </p:txBody>
      </p:sp>
      <p:sp>
        <p:nvSpPr>
          <p:cNvPr id="74" name="矩形 73"/>
          <p:cNvSpPr/>
          <p:nvPr/>
        </p:nvSpPr>
        <p:spPr bwMode="auto">
          <a:xfrm>
            <a:off x="4287807" y="2302750"/>
            <a:ext cx="1844439" cy="2564906"/>
          </a:xfrm>
          <a:prstGeom prst="rect">
            <a:avLst/>
          </a:prstGeom>
          <a:solidFill>
            <a:srgbClr val="FFFF00">
              <a:alpha val="29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75" name="右箭头 74"/>
          <p:cNvSpPr/>
          <p:nvPr/>
        </p:nvSpPr>
        <p:spPr bwMode="auto">
          <a:xfrm>
            <a:off x="6132245" y="3475049"/>
            <a:ext cx="505947" cy="630042"/>
          </a:xfrm>
          <a:prstGeom prst="rightArrow">
            <a:avLst/>
          </a:prstGeom>
          <a:solidFill>
            <a:srgbClr val="92D050"/>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78" name="TextBox 77"/>
          <p:cNvSpPr txBox="1"/>
          <p:nvPr/>
        </p:nvSpPr>
        <p:spPr>
          <a:xfrm>
            <a:off x="4583607" y="2347376"/>
            <a:ext cx="1368152" cy="369332"/>
          </a:xfrm>
          <a:prstGeom prst="rect">
            <a:avLst/>
          </a:prstGeom>
          <a:noFill/>
        </p:spPr>
        <p:txBody>
          <a:bodyPr wrap="square" rtlCol="0">
            <a:spAutoFit/>
          </a:bodyPr>
          <a:lstStyle/>
          <a:p>
            <a:r>
              <a:rPr lang="zh-CN" altLang="en-US" dirty="0">
                <a:latin typeface="+mj-ea"/>
                <a:ea typeface="+mj-ea"/>
              </a:rPr>
              <a:t>预测与研判</a:t>
            </a:r>
          </a:p>
        </p:txBody>
      </p:sp>
      <p:sp>
        <p:nvSpPr>
          <p:cNvPr id="80" name="矩形 79"/>
          <p:cNvSpPr/>
          <p:nvPr/>
        </p:nvSpPr>
        <p:spPr bwMode="auto">
          <a:xfrm>
            <a:off x="6638193" y="2310012"/>
            <a:ext cx="1844439" cy="2564906"/>
          </a:xfrm>
          <a:prstGeom prst="rect">
            <a:avLst/>
          </a:prstGeom>
          <a:solidFill>
            <a:srgbClr val="FFFF00">
              <a:alpha val="29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84" name="TextBox 83"/>
          <p:cNvSpPr txBox="1"/>
          <p:nvPr/>
        </p:nvSpPr>
        <p:spPr>
          <a:xfrm>
            <a:off x="7034879" y="2346012"/>
            <a:ext cx="1224136" cy="369332"/>
          </a:xfrm>
          <a:prstGeom prst="rect">
            <a:avLst/>
          </a:prstGeom>
          <a:noFill/>
        </p:spPr>
        <p:txBody>
          <a:bodyPr wrap="square" rtlCol="0">
            <a:spAutoFit/>
          </a:bodyPr>
          <a:lstStyle/>
          <a:p>
            <a:r>
              <a:rPr lang="zh-CN" altLang="en-US" dirty="0">
                <a:latin typeface="+mj-ea"/>
                <a:ea typeface="+mj-ea"/>
              </a:rPr>
              <a:t>风险预警</a:t>
            </a:r>
          </a:p>
        </p:txBody>
      </p:sp>
      <p:graphicFrame>
        <p:nvGraphicFramePr>
          <p:cNvPr id="86" name="图表 85"/>
          <p:cNvGraphicFramePr>
            <a:graphicFrameLocks/>
          </p:cNvGraphicFramePr>
          <p:nvPr>
            <p:extLst/>
          </p:nvPr>
        </p:nvGraphicFramePr>
        <p:xfrm>
          <a:off x="4354584" y="2723453"/>
          <a:ext cx="1710882" cy="87858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7" name="图表 86"/>
          <p:cNvGraphicFramePr>
            <a:graphicFrameLocks/>
          </p:cNvGraphicFramePr>
          <p:nvPr>
            <p:extLst/>
          </p:nvPr>
        </p:nvGraphicFramePr>
        <p:xfrm>
          <a:off x="4391446" y="3682514"/>
          <a:ext cx="1637158" cy="103179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8" name="图表 87"/>
          <p:cNvGraphicFramePr>
            <a:graphicFrameLocks/>
          </p:cNvGraphicFramePr>
          <p:nvPr>
            <p:extLst/>
          </p:nvPr>
        </p:nvGraphicFramePr>
        <p:xfrm>
          <a:off x="6777451" y="2683884"/>
          <a:ext cx="1565920" cy="10714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9" name="图表 88"/>
          <p:cNvGraphicFramePr>
            <a:graphicFrameLocks/>
          </p:cNvGraphicFramePr>
          <p:nvPr>
            <p:extLst/>
          </p:nvPr>
        </p:nvGraphicFramePr>
        <p:xfrm>
          <a:off x="6705443" y="3824540"/>
          <a:ext cx="1709936" cy="1009026"/>
        </p:xfrm>
        <a:graphic>
          <a:graphicData uri="http://schemas.openxmlformats.org/drawingml/2006/chart">
            <c:chart xmlns:c="http://schemas.openxmlformats.org/drawingml/2006/chart" xmlns:r="http://schemas.openxmlformats.org/officeDocument/2006/relationships" r:id="rId7"/>
          </a:graphicData>
        </a:graphic>
      </p:graphicFrame>
      <p:sp>
        <p:nvSpPr>
          <p:cNvPr id="76" name="矩形 75"/>
          <p:cNvSpPr/>
          <p:nvPr/>
        </p:nvSpPr>
        <p:spPr bwMode="auto">
          <a:xfrm>
            <a:off x="1974067" y="4152080"/>
            <a:ext cx="1705036" cy="648072"/>
          </a:xfrm>
          <a:prstGeom prst="rect">
            <a:avLst/>
          </a:prstGeom>
          <a:solidFill>
            <a:srgbClr val="92D050">
              <a:alpha val="69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sz="2000" dirty="0">
                <a:latin typeface="+mj-ea"/>
                <a:ea typeface="+mj-ea"/>
              </a:rPr>
              <a:t>原因综合分析</a:t>
            </a:r>
          </a:p>
        </p:txBody>
      </p:sp>
      <p:sp>
        <p:nvSpPr>
          <p:cNvPr id="79" name="文本框 78">
            <a:extLst>
              <a:ext uri="{FF2B5EF4-FFF2-40B4-BE49-F238E27FC236}">
                <a16:creationId xmlns="" xmlns:a16="http://schemas.microsoft.com/office/drawing/2014/main" id="{B2E81160-3B12-40EF-BFFB-AC4830C6353A}"/>
              </a:ext>
            </a:extLst>
          </p:cNvPr>
          <p:cNvSpPr txBox="1"/>
          <p:nvPr/>
        </p:nvSpPr>
        <p:spPr>
          <a:xfrm>
            <a:off x="695324" y="318442"/>
            <a:ext cx="475297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智能决策</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mj-ea"/>
              </a:rPr>
              <a:t>绩效精益管理</a:t>
            </a:r>
            <a:endParaRPr lang="zh-CN" altLang="en-US" sz="2000" b="1" dirty="0">
              <a:latin typeface="微软雅黑" panose="020B0503020204020204" pitchFamily="34" charset="-122"/>
              <a:ea typeface="微软雅黑" panose="020B0503020204020204" pitchFamily="34" charset="-122"/>
            </a:endParaRPr>
          </a:p>
        </p:txBody>
      </p:sp>
      <p:grpSp>
        <p:nvGrpSpPr>
          <p:cNvPr id="81" name="组合 80">
            <a:extLst>
              <a:ext uri="{FF2B5EF4-FFF2-40B4-BE49-F238E27FC236}">
                <a16:creationId xmlns="" xmlns:a16="http://schemas.microsoft.com/office/drawing/2014/main" id="{7D5FBCB1-10EB-4BB4-A0D3-D8DF26903459}"/>
              </a:ext>
            </a:extLst>
          </p:cNvPr>
          <p:cNvGrpSpPr/>
          <p:nvPr/>
        </p:nvGrpSpPr>
        <p:grpSpPr>
          <a:xfrm>
            <a:off x="123780" y="359255"/>
            <a:ext cx="445894" cy="351309"/>
            <a:chOff x="123780" y="534395"/>
            <a:chExt cx="445894" cy="351309"/>
          </a:xfrm>
        </p:grpSpPr>
        <p:sp>
          <p:nvSpPr>
            <p:cNvPr id="82" name="等腰三角形 81">
              <a:extLst>
                <a:ext uri="{FF2B5EF4-FFF2-40B4-BE49-F238E27FC236}">
                  <a16:creationId xmlns="" xmlns:a16="http://schemas.microsoft.com/office/drawing/2014/main" id="{5EC10D43-8E4C-4220-BD79-044FF21C94D7}"/>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a:extLst>
                <a:ext uri="{FF2B5EF4-FFF2-40B4-BE49-F238E27FC236}">
                  <a16:creationId xmlns="" xmlns:a16="http://schemas.microsoft.com/office/drawing/2014/main" id="{DD5EF743-03AB-46A3-B4D9-E7C1E7596E97}"/>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a:extLst>
                <a:ext uri="{FF2B5EF4-FFF2-40B4-BE49-F238E27FC236}">
                  <a16:creationId xmlns="" xmlns:a16="http://schemas.microsoft.com/office/drawing/2014/main" id="{3F61470A-6806-4928-A1F4-7F6665C4D5B6}"/>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0" name="直接连接符 89">
            <a:extLst>
              <a:ext uri="{FF2B5EF4-FFF2-40B4-BE49-F238E27FC236}">
                <a16:creationId xmlns="" xmlns:a16="http://schemas.microsoft.com/office/drawing/2014/main" id="{AF277B09-434D-4E46-9D18-947345C0D86E}"/>
              </a:ext>
            </a:extLst>
          </p:cNvPr>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92" name="图表 91">
            <a:extLst>
              <a:ext uri="{FF2B5EF4-FFF2-40B4-BE49-F238E27FC236}">
                <a16:creationId xmlns="" xmlns:a16="http://schemas.microsoft.com/office/drawing/2014/main" id="{B13EC0B0-E955-418D-BC1B-A64E44047567}"/>
              </a:ext>
            </a:extLst>
          </p:cNvPr>
          <p:cNvGraphicFramePr>
            <a:graphicFrameLocks/>
          </p:cNvGraphicFramePr>
          <p:nvPr>
            <p:extLst/>
          </p:nvPr>
        </p:nvGraphicFramePr>
        <p:xfrm>
          <a:off x="9055360" y="2196238"/>
          <a:ext cx="2662508" cy="2059673"/>
        </p:xfrm>
        <a:graphic>
          <a:graphicData uri="http://schemas.openxmlformats.org/drawingml/2006/chart">
            <c:chart xmlns:c="http://schemas.openxmlformats.org/drawingml/2006/chart" xmlns:r="http://schemas.openxmlformats.org/officeDocument/2006/relationships" r:id="rId8"/>
          </a:graphicData>
        </a:graphic>
      </p:graphicFrame>
      <p:sp>
        <p:nvSpPr>
          <p:cNvPr id="93" name="矩形 92">
            <a:extLst>
              <a:ext uri="{FF2B5EF4-FFF2-40B4-BE49-F238E27FC236}">
                <a16:creationId xmlns="" xmlns:a16="http://schemas.microsoft.com/office/drawing/2014/main" id="{720C2C72-EC3D-45D9-8DBB-6D6CE9F57A61}"/>
              </a:ext>
            </a:extLst>
          </p:cNvPr>
          <p:cNvSpPr/>
          <p:nvPr/>
        </p:nvSpPr>
        <p:spPr bwMode="auto">
          <a:xfrm>
            <a:off x="11400204" y="2302750"/>
            <a:ext cx="232105" cy="1614494"/>
          </a:xfrm>
          <a:prstGeom prst="rect">
            <a:avLst/>
          </a:prstGeom>
          <a:solidFill>
            <a:srgbClr val="FFFF00">
              <a:alpha val="21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94" name="TextBox 5">
            <a:extLst>
              <a:ext uri="{FF2B5EF4-FFF2-40B4-BE49-F238E27FC236}">
                <a16:creationId xmlns="" xmlns:a16="http://schemas.microsoft.com/office/drawing/2014/main" id="{FB9B5C22-C689-4110-9E79-D441DEE2B38F}"/>
              </a:ext>
            </a:extLst>
          </p:cNvPr>
          <p:cNvSpPr txBox="1"/>
          <p:nvPr/>
        </p:nvSpPr>
        <p:spPr>
          <a:xfrm>
            <a:off x="9274360" y="1964196"/>
            <a:ext cx="877648" cy="338554"/>
          </a:xfrm>
          <a:prstGeom prst="rect">
            <a:avLst/>
          </a:prstGeom>
          <a:noFill/>
        </p:spPr>
        <p:txBody>
          <a:bodyPr wrap="square" rtlCol="0">
            <a:spAutoFit/>
          </a:bodyPr>
          <a:lstStyle/>
          <a:p>
            <a:r>
              <a:rPr lang="zh-CN" altLang="en-US" sz="1600" dirty="0">
                <a:latin typeface="+mj-ea"/>
                <a:ea typeface="+mj-ea"/>
              </a:rPr>
              <a:t>调整前</a:t>
            </a:r>
          </a:p>
        </p:txBody>
      </p:sp>
      <p:graphicFrame>
        <p:nvGraphicFramePr>
          <p:cNvPr id="100" name="图表 99">
            <a:extLst>
              <a:ext uri="{FF2B5EF4-FFF2-40B4-BE49-F238E27FC236}">
                <a16:creationId xmlns="" xmlns:a16="http://schemas.microsoft.com/office/drawing/2014/main" id="{CB4B7735-8A5E-4790-A91C-B492DC9C7E7B}"/>
              </a:ext>
            </a:extLst>
          </p:cNvPr>
          <p:cNvGraphicFramePr>
            <a:graphicFrameLocks/>
          </p:cNvGraphicFramePr>
          <p:nvPr>
            <p:extLst/>
          </p:nvPr>
        </p:nvGraphicFramePr>
        <p:xfrm>
          <a:off x="9170053" y="4614997"/>
          <a:ext cx="2734790" cy="1943846"/>
        </p:xfrm>
        <a:graphic>
          <a:graphicData uri="http://schemas.openxmlformats.org/drawingml/2006/chart">
            <c:chart xmlns:c="http://schemas.openxmlformats.org/drawingml/2006/chart" xmlns:r="http://schemas.openxmlformats.org/officeDocument/2006/relationships" r:id="rId9"/>
          </a:graphicData>
        </a:graphic>
      </p:graphicFrame>
      <p:sp>
        <p:nvSpPr>
          <p:cNvPr id="101" name="矩形 100">
            <a:extLst>
              <a:ext uri="{FF2B5EF4-FFF2-40B4-BE49-F238E27FC236}">
                <a16:creationId xmlns="" xmlns:a16="http://schemas.microsoft.com/office/drawing/2014/main" id="{C10780C0-4274-4B94-BF8A-575F142A6628}"/>
              </a:ext>
            </a:extLst>
          </p:cNvPr>
          <p:cNvSpPr/>
          <p:nvPr/>
        </p:nvSpPr>
        <p:spPr bwMode="auto">
          <a:xfrm>
            <a:off x="11387485" y="4743876"/>
            <a:ext cx="244824" cy="1535852"/>
          </a:xfrm>
          <a:prstGeom prst="rect">
            <a:avLst/>
          </a:prstGeom>
          <a:solidFill>
            <a:srgbClr val="B4FEBB">
              <a:alpha val="21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102" name="TextBox 5">
            <a:extLst>
              <a:ext uri="{FF2B5EF4-FFF2-40B4-BE49-F238E27FC236}">
                <a16:creationId xmlns="" xmlns:a16="http://schemas.microsoft.com/office/drawing/2014/main" id="{7A6D5270-E1C0-4A5A-B320-425235221372}"/>
              </a:ext>
            </a:extLst>
          </p:cNvPr>
          <p:cNvSpPr txBox="1"/>
          <p:nvPr/>
        </p:nvSpPr>
        <p:spPr>
          <a:xfrm>
            <a:off x="9359026" y="4306643"/>
            <a:ext cx="877648" cy="338554"/>
          </a:xfrm>
          <a:prstGeom prst="rect">
            <a:avLst/>
          </a:prstGeom>
          <a:noFill/>
        </p:spPr>
        <p:txBody>
          <a:bodyPr wrap="square" rtlCol="0">
            <a:spAutoFit/>
          </a:bodyPr>
          <a:lstStyle/>
          <a:p>
            <a:r>
              <a:rPr lang="zh-CN" altLang="en-US" sz="1600" dirty="0">
                <a:latin typeface="+mj-ea"/>
                <a:ea typeface="+mj-ea"/>
              </a:rPr>
              <a:t>调整后</a:t>
            </a:r>
          </a:p>
        </p:txBody>
      </p:sp>
      <p:sp>
        <p:nvSpPr>
          <p:cNvPr id="4" name="矩形 3">
            <a:extLst>
              <a:ext uri="{FF2B5EF4-FFF2-40B4-BE49-F238E27FC236}">
                <a16:creationId xmlns="" xmlns:a16="http://schemas.microsoft.com/office/drawing/2014/main" id="{9D28038F-37F9-4369-83CD-01552FA7ADC7}"/>
              </a:ext>
            </a:extLst>
          </p:cNvPr>
          <p:cNvSpPr/>
          <p:nvPr/>
        </p:nvSpPr>
        <p:spPr>
          <a:xfrm>
            <a:off x="9055360" y="1041705"/>
            <a:ext cx="1811714" cy="369332"/>
          </a:xfrm>
          <a:prstGeom prst="rect">
            <a:avLst/>
          </a:prstGeom>
        </p:spPr>
        <p:txBody>
          <a:bodyPr wrap="none">
            <a:spAutoFit/>
          </a:bodyPr>
          <a:lstStyle/>
          <a:p>
            <a:r>
              <a:rPr lang="zh-CN" altLang="en-US" b="1" dirty="0">
                <a:solidFill>
                  <a:srgbClr val="C00000"/>
                </a:solidFill>
                <a:latin typeface="+mj-ea"/>
              </a:rPr>
              <a:t>预测与研判分析</a:t>
            </a:r>
            <a:endParaRPr lang="zh-CN" altLang="en-US" dirty="0"/>
          </a:p>
        </p:txBody>
      </p:sp>
    </p:spTree>
    <p:extLst>
      <p:ext uri="{BB962C8B-B14F-4D97-AF65-F5344CB8AC3E}">
        <p14:creationId xmlns:p14="http://schemas.microsoft.com/office/powerpoint/2010/main" val="16864857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extLst/>
          </p:nvPr>
        </p:nvGraphicFramePr>
        <p:xfrm>
          <a:off x="2491274" y="1560176"/>
          <a:ext cx="6491360" cy="3759130"/>
        </p:xfrm>
        <a:graphic>
          <a:graphicData uri="http://schemas.openxmlformats.org/drawingml/2006/table">
            <a:tbl>
              <a:tblPr firstRow="1" firstCol="1" bandRow="1">
                <a:tableStyleId>{5C22544A-7EE6-4342-B048-85BDC9FD1C3A}</a:tableStyleId>
              </a:tblPr>
              <a:tblGrid>
                <a:gridCol w="769656"/>
                <a:gridCol w="2318370"/>
                <a:gridCol w="1701667"/>
                <a:gridCol w="1701667"/>
              </a:tblGrid>
              <a:tr h="591353">
                <a:tc>
                  <a:txBody>
                    <a:bodyPr/>
                    <a:lstStyle/>
                    <a:p>
                      <a:pPr algn="l">
                        <a:lnSpc>
                          <a:spcPct val="150000"/>
                        </a:lnSpc>
                        <a:spcAft>
                          <a:spcPts val="0"/>
                        </a:spcAft>
                      </a:pPr>
                      <a:endParaRPr lang="zh-CN" sz="1200" b="1"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l">
                        <a:lnSpc>
                          <a:spcPct val="150000"/>
                        </a:lnSpc>
                        <a:spcAft>
                          <a:spcPts val="0"/>
                        </a:spcAft>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历史数据分析层面</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在线层面</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风险预测层面</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r>
              <a:tr h="1810158">
                <a:tc>
                  <a:txBody>
                    <a:bodyPr/>
                    <a:lstStyle/>
                    <a:p>
                      <a:pPr algn="l">
                        <a:lnSpc>
                          <a:spcPct val="150000"/>
                        </a:lnSpc>
                        <a:spcAft>
                          <a:spcPts val="0"/>
                        </a:spcAft>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质量</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质量状态分析及追溯；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2</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台熔炼炉，</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2</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台保温炉，</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1</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台连铸机状态监控</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控制参数显示；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铸锭产品质量预测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1357619">
                <a:tc>
                  <a:txBody>
                    <a:bodyPr/>
                    <a:lstStyle/>
                    <a:p>
                      <a:pPr algn="l">
                        <a:lnSpc>
                          <a:spcPct val="150000"/>
                        </a:lnSpc>
                        <a:spcAft>
                          <a:spcPts val="0"/>
                        </a:spcAft>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成本</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物料消耗分析及追溯；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alt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物料实时消耗显示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铸锭产品成本预测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bl>
          </a:graphicData>
        </a:graphic>
      </p:graphicFrame>
      <p:sp>
        <p:nvSpPr>
          <p:cNvPr id="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绩效</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KPI——</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熔铸工序</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 name="组合 30"/>
          <p:cNvGrpSpPr/>
          <p:nvPr/>
        </p:nvGrpSpPr>
        <p:grpSpPr>
          <a:xfrm>
            <a:off x="123780" y="359255"/>
            <a:ext cx="445894" cy="351309"/>
            <a:chOff x="123780" y="534395"/>
            <a:chExt cx="445894" cy="351309"/>
          </a:xfrm>
        </p:grpSpPr>
        <p:sp>
          <p:nvSpPr>
            <p:cNvPr id="5"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304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extLst>
              <p:ext uri="{D42A27DB-BD31-4B8C-83A1-F6EECF244321}">
                <p14:modId xmlns:p14="http://schemas.microsoft.com/office/powerpoint/2010/main" val="898138612"/>
              </p:ext>
            </p:extLst>
          </p:nvPr>
        </p:nvGraphicFramePr>
        <p:xfrm>
          <a:off x="1434351" y="848738"/>
          <a:ext cx="8641977" cy="5910651"/>
        </p:xfrm>
        <a:graphic>
          <a:graphicData uri="http://schemas.openxmlformats.org/drawingml/2006/table">
            <a:tbl>
              <a:tblPr firstRow="1" firstCol="1" bandRow="1">
                <a:tableStyleId>{5C22544A-7EE6-4342-B048-85BDC9FD1C3A}</a:tableStyleId>
              </a:tblPr>
              <a:tblGrid>
                <a:gridCol w="960220"/>
                <a:gridCol w="523756"/>
                <a:gridCol w="2627127"/>
                <a:gridCol w="2265437"/>
                <a:gridCol w="2265437"/>
              </a:tblGrid>
              <a:tr h="430305">
                <a:tc gridSpan="2">
                  <a:txBody>
                    <a:bodyPr/>
                    <a:lstStyle/>
                    <a:p>
                      <a:pPr algn="l">
                        <a:lnSpc>
                          <a:spcPct val="150000"/>
                        </a:lnSpc>
                        <a:spcAft>
                          <a:spcPts val="0"/>
                        </a:spcAft>
                      </a:pPr>
                      <a:endParaRPr lang="zh-CN" sz="1200" b="1"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hMerge="1">
                  <a:txBody>
                    <a:bodyPr/>
                    <a:lstStyle/>
                    <a:p>
                      <a:endParaRPr lang="zh-CN" altLang="en-US"/>
                    </a:p>
                  </a:txBody>
                  <a:tcPr/>
                </a:tc>
                <a:tc>
                  <a:txBody>
                    <a:bodyPr/>
                    <a:lstStyle/>
                    <a:p>
                      <a:pPr algn="l">
                        <a:lnSpc>
                          <a:spcPct val="150000"/>
                        </a:lnSpc>
                        <a:spcAft>
                          <a:spcPts val="0"/>
                        </a:spcAft>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历史数据分析层面</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在线层面</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风险预测层面</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r>
              <a:tr h="1069710">
                <a:tc row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锯切与铣面 </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质量</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p>
                      <a:pPr algn="l">
                        <a:lnSpc>
                          <a:spcPct val="150000"/>
                        </a:lnSpc>
                        <a:spcAft>
                          <a:spcPts val="0"/>
                        </a:spcAft>
                      </a:pP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质量状态分析及追溯；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1</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台锯切机 ，</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1</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台铣面机状态监控</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控制参数显示；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锯切与铣面产品质量预测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802809">
                <a:tc vMerge="1">
                  <a:txBody>
                    <a:bodyPr/>
                    <a:lstStyle/>
                    <a:p>
                      <a:pPr algn="l">
                        <a:lnSpc>
                          <a:spcPct val="150000"/>
                        </a:lnSpc>
                        <a:spcAft>
                          <a:spcPts val="0"/>
                        </a:spcAft>
                      </a:pP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成本</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p>
                      <a:pPr algn="l">
                        <a:lnSpc>
                          <a:spcPct val="150000"/>
                        </a:lnSpc>
                        <a:spcAft>
                          <a:spcPts val="0"/>
                        </a:spcAft>
                      </a:pP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物料消耗分析及追溯；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alt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物料实时消耗显示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smtClean="0">
                          <a:solidFill>
                            <a:prstClr val="black">
                              <a:alpha val="75000"/>
                            </a:prstClr>
                          </a:solidFill>
                          <a:latin typeface="微软雅黑" panose="020B0503020204020204" pitchFamily="34" charset="-122"/>
                          <a:ea typeface="微软雅黑" panose="020B0503020204020204" pitchFamily="34" charset="-122"/>
                          <a:cs typeface="+mn-cs"/>
                        </a:rPr>
                        <a:t>锯切与铣面产品成本</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1005840">
                <a:tc row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立推加热炉 </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质量</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质量状态分析及追溯；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4</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台立推加热炉状态监控</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控制参数显示；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加热后铸坯产品质量预测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860612">
                <a:tc vMerge="1">
                  <a:txBody>
                    <a:bodyPr/>
                    <a:lstStyle/>
                    <a:p>
                      <a:pPr algn="l">
                        <a:lnSpc>
                          <a:spcPct val="150000"/>
                        </a:lnSpc>
                        <a:spcAft>
                          <a:spcPts val="0"/>
                        </a:spcAft>
                      </a:pP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成本</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物料消耗分析及追溯；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alt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物料实时消耗显示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铸坯产品成本预测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860612">
                <a:tc row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热轧机 </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质量</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质量状态分析及追溯；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粗轧机 ，精轧机状态监控</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控制参数显示；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板坯质量预测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860612">
                <a:tc vMerge="1">
                  <a:txBody>
                    <a:bodyPr/>
                    <a:lstStyle/>
                    <a:p>
                      <a:pPr algn="l">
                        <a:lnSpc>
                          <a:spcPct val="150000"/>
                        </a:lnSpc>
                        <a:spcAft>
                          <a:spcPts val="0"/>
                        </a:spcAft>
                      </a:pP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成本</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物料消耗分析及追溯；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alt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物料实时消耗显示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板坯成本预测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bl>
          </a:graphicData>
        </a:graphic>
      </p:graphicFrame>
      <p:sp>
        <p:nvSpPr>
          <p:cNvPr id="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绩效</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KPI——</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热轧工序</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 name="组合 30"/>
          <p:cNvGrpSpPr/>
          <p:nvPr/>
        </p:nvGrpSpPr>
        <p:grpSpPr>
          <a:xfrm>
            <a:off x="123780" y="359255"/>
            <a:ext cx="445894" cy="351309"/>
            <a:chOff x="123780" y="534395"/>
            <a:chExt cx="445894" cy="351309"/>
          </a:xfrm>
        </p:grpSpPr>
        <p:sp>
          <p:nvSpPr>
            <p:cNvPr id="5"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210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extLst/>
          </p:nvPr>
        </p:nvGraphicFramePr>
        <p:xfrm>
          <a:off x="1434351" y="848738"/>
          <a:ext cx="8641977" cy="5910651"/>
        </p:xfrm>
        <a:graphic>
          <a:graphicData uri="http://schemas.openxmlformats.org/drawingml/2006/table">
            <a:tbl>
              <a:tblPr firstRow="1" firstCol="1" bandRow="1">
                <a:tableStyleId>{5C22544A-7EE6-4342-B048-85BDC9FD1C3A}</a:tableStyleId>
              </a:tblPr>
              <a:tblGrid>
                <a:gridCol w="960220"/>
                <a:gridCol w="523756"/>
                <a:gridCol w="2627127"/>
                <a:gridCol w="2265437"/>
                <a:gridCol w="2265437"/>
              </a:tblGrid>
              <a:tr h="430305">
                <a:tc gridSpan="2">
                  <a:txBody>
                    <a:bodyPr/>
                    <a:lstStyle/>
                    <a:p>
                      <a:pPr algn="l">
                        <a:lnSpc>
                          <a:spcPct val="150000"/>
                        </a:lnSpc>
                        <a:spcAft>
                          <a:spcPts val="0"/>
                        </a:spcAft>
                      </a:pPr>
                      <a:endParaRPr lang="zh-CN" sz="1200" b="1"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hMerge="1">
                  <a:txBody>
                    <a:bodyPr/>
                    <a:lstStyle/>
                    <a:p>
                      <a:endParaRPr lang="zh-CN" altLang="en-US"/>
                    </a:p>
                  </a:txBody>
                  <a:tcPr/>
                </a:tc>
                <a:tc>
                  <a:txBody>
                    <a:bodyPr/>
                    <a:lstStyle/>
                    <a:p>
                      <a:pPr algn="l">
                        <a:lnSpc>
                          <a:spcPct val="150000"/>
                        </a:lnSpc>
                        <a:spcAft>
                          <a:spcPts val="0"/>
                        </a:spcAft>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历史数据分析层面</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在线层面</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风险预测层面</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r>
              <a:tr h="1069710">
                <a:tc row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冷轧工序</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质量</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p>
                      <a:pPr algn="l">
                        <a:lnSpc>
                          <a:spcPct val="150000"/>
                        </a:lnSpc>
                        <a:spcAft>
                          <a:spcPts val="0"/>
                        </a:spcAft>
                      </a:pP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质量状态分析及追溯；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六辊不可逆冷轧机状态监控</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控制参数显示；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产品质量预测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802809">
                <a:tc vMerge="1">
                  <a:txBody>
                    <a:bodyPr/>
                    <a:lstStyle/>
                    <a:p>
                      <a:pPr algn="l">
                        <a:lnSpc>
                          <a:spcPct val="150000"/>
                        </a:lnSpc>
                        <a:spcAft>
                          <a:spcPts val="0"/>
                        </a:spcAft>
                      </a:pP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成本</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p>
                      <a:pPr algn="l">
                        <a:lnSpc>
                          <a:spcPct val="150000"/>
                        </a:lnSpc>
                        <a:spcAft>
                          <a:spcPts val="0"/>
                        </a:spcAft>
                      </a:pP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物料消耗分析及追溯；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alt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物料实时消耗显示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产品成本预测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1005840">
                <a:tc row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退火工序 </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质量</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质量状态分析及追溯；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8</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个退火炉，</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2</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个冷却炉状态监控</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控制参数显示；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产品质量预测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860612">
                <a:tc vMerge="1">
                  <a:txBody>
                    <a:bodyPr/>
                    <a:lstStyle/>
                    <a:p>
                      <a:pPr algn="l">
                        <a:lnSpc>
                          <a:spcPct val="150000"/>
                        </a:lnSpc>
                        <a:spcAft>
                          <a:spcPts val="0"/>
                        </a:spcAft>
                      </a:pP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成本</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物料消耗分析及追溯；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alt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物料实时消耗显示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产品成本预测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860612">
                <a:tc row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精整工序</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质量</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质量状态分析及追溯；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六条生产线设备状态监控</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控制参数显示；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产品质量预测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860612">
                <a:tc vMerge="1">
                  <a:txBody>
                    <a:bodyPr/>
                    <a:lstStyle/>
                    <a:p>
                      <a:pPr algn="l">
                        <a:lnSpc>
                          <a:spcPct val="150000"/>
                        </a:lnSpc>
                        <a:spcAft>
                          <a:spcPts val="0"/>
                        </a:spcAft>
                      </a:pP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成本</a:t>
                      </a:r>
                      <a:endParaRPr lang="zh-CN" altLang="zh-CN" sz="1200" b="0" kern="1200" dirty="0" smtClean="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物料消耗分析及追溯；</a:t>
                      </a:r>
                      <a:endPar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工序目标优化</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主要参数统计</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alt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gn="l">
                        <a:lnSpc>
                          <a:spcPct val="150000"/>
                        </a:lnSpc>
                        <a:spcAft>
                          <a:spcPts val="0"/>
                        </a:spcAft>
                        <a:buFont typeface="+mj-lt"/>
                        <a:buAutoNum type="arabicPeriod"/>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物料实时消耗显示</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产品成本预测</a:t>
                      </a: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p>
                    <a:p>
                      <a:pPr marL="228600" marR="0" indent="-2286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风险分析、预案；</a:t>
                      </a:r>
                      <a:endParaRPr lang="zh-CN"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bl>
          </a:graphicData>
        </a:graphic>
      </p:graphicFrame>
      <p:sp>
        <p:nvSpPr>
          <p:cNvPr id="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绩效</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KPI——</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后续工序</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 name="组合 30"/>
          <p:cNvGrpSpPr/>
          <p:nvPr/>
        </p:nvGrpSpPr>
        <p:grpSpPr>
          <a:xfrm>
            <a:off x="123780" y="359255"/>
            <a:ext cx="445894" cy="351309"/>
            <a:chOff x="123780" y="534395"/>
            <a:chExt cx="445894" cy="351309"/>
          </a:xfrm>
        </p:grpSpPr>
        <p:sp>
          <p:nvSpPr>
            <p:cNvPr id="5"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465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extLst>
              <p:ext uri="{D42A27DB-BD31-4B8C-83A1-F6EECF244321}">
                <p14:modId xmlns:p14="http://schemas.microsoft.com/office/powerpoint/2010/main" val="914356136"/>
              </p:ext>
            </p:extLst>
          </p:nvPr>
        </p:nvGraphicFramePr>
        <p:xfrm>
          <a:off x="695324" y="4010366"/>
          <a:ext cx="10578355" cy="2806950"/>
        </p:xfrm>
        <a:graphic>
          <a:graphicData uri="http://schemas.openxmlformats.org/drawingml/2006/table">
            <a:tbl>
              <a:tblPr firstRow="1" firstCol="1" bandRow="1">
                <a:tableStyleId>{5C22544A-7EE6-4342-B048-85BDC9FD1C3A}</a:tableStyleId>
              </a:tblPr>
              <a:tblGrid>
                <a:gridCol w="517550"/>
                <a:gridCol w="2258398"/>
                <a:gridCol w="2344681"/>
                <a:gridCol w="1819242"/>
                <a:gridCol w="1819242"/>
                <a:gridCol w="1819242"/>
              </a:tblGrid>
              <a:tr h="338070">
                <a:tc>
                  <a:txBody>
                    <a:bodyPr/>
                    <a:lstStyle/>
                    <a:p>
                      <a:pPr algn="l">
                        <a:lnSpc>
                          <a:spcPct val="150000"/>
                        </a:lnSpc>
                        <a:spcAft>
                          <a:spcPts val="0"/>
                        </a:spcAft>
                      </a:pPr>
                      <a:endParaRPr lang="zh-CN" sz="1200" b="1"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l">
                        <a:lnSpc>
                          <a:spcPct val="150000"/>
                        </a:lnSpc>
                        <a:spcAft>
                          <a:spcPts val="0"/>
                        </a:spcAft>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销售空间分布</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销售时间分布</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主要客户分析</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市场份额分析</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kern="1200" dirty="0" smtClean="0">
                          <a:solidFill>
                            <a:schemeClr val="bg1">
                              <a:alpha val="75000"/>
                            </a:schemeClr>
                          </a:solidFill>
                          <a:latin typeface="微软雅黑" panose="020B0503020204020204" pitchFamily="34" charset="-122"/>
                          <a:ea typeface="微软雅黑" panose="020B0503020204020204" pitchFamily="34" charset="-122"/>
                          <a:cs typeface="+mn-cs"/>
                        </a:rPr>
                        <a:t>库存分析</a:t>
                      </a:r>
                      <a:endPar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endParaRPr>
                    </a:p>
                  </a:txBody>
                  <a:tcPr marL="65434" marR="65434" marT="0" marB="0" anchor="ctr"/>
                </a:tc>
              </a:tr>
              <a:tr h="1486981">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kern="1200" dirty="0" smtClean="0">
                          <a:solidFill>
                            <a:schemeClr val="bg1"/>
                          </a:solidFill>
                          <a:latin typeface="微软雅黑" panose="020B0503020204020204" pitchFamily="34" charset="-122"/>
                          <a:ea typeface="微软雅黑" panose="020B0503020204020204" pitchFamily="34" charset="-122"/>
                          <a:cs typeface="+mn-cs"/>
                        </a:rPr>
                        <a:t>客户服务</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smtClean="0"/>
                        <a:t>根据输入的起始时间、终止时间、时间依据、地点范围、钢种名称，给出</a:t>
                      </a:r>
                      <a:r>
                        <a:rPr lang="zh-CN" altLang="en-US" sz="1200" b="1" dirty="0" smtClean="0">
                          <a:solidFill>
                            <a:srgbClr val="FF0000"/>
                          </a:solidFill>
                        </a:rPr>
                        <a:t>不同区域</a:t>
                      </a:r>
                      <a:r>
                        <a:rPr lang="zh-CN" altLang="en-US" sz="1200" b="1" dirty="0" smtClean="0"/>
                        <a:t>尺度的</a:t>
                      </a:r>
                      <a:r>
                        <a:rPr lang="zh-CN" altLang="en-US" sz="1200" b="1" dirty="0" smtClean="0">
                          <a:solidFill>
                            <a:srgbClr val="FF0000"/>
                          </a:solidFill>
                        </a:rPr>
                        <a:t>总销量、总销售额、退货率、质量问题个数</a:t>
                      </a:r>
                      <a:r>
                        <a:rPr lang="zh-CN" altLang="en-US" sz="1200" b="1" dirty="0" smtClean="0"/>
                        <a:t>的可视化结果展示，并根据分析结果计算出每日结果中的最大值、最小值、最大值占比等，给出对分析结果的总结。</a:t>
                      </a:r>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smtClean="0"/>
                        <a:t>根据输入的起始时间、终止时间、时间依据、地点范围、铝种名称，给出不同铝种不同地区</a:t>
                      </a:r>
                      <a:r>
                        <a:rPr lang="zh-CN" altLang="en-US" sz="1200" b="1" dirty="0" smtClean="0">
                          <a:solidFill>
                            <a:srgbClr val="FF0000"/>
                          </a:solidFill>
                        </a:rPr>
                        <a:t>每天</a:t>
                      </a:r>
                      <a:r>
                        <a:rPr lang="zh-CN" altLang="en-US" sz="1200" b="1" dirty="0" smtClean="0"/>
                        <a:t>的</a:t>
                      </a:r>
                      <a:r>
                        <a:rPr lang="zh-CN" altLang="en-US" sz="1200" b="1" dirty="0" smtClean="0">
                          <a:solidFill>
                            <a:srgbClr val="FF0000"/>
                          </a:solidFill>
                        </a:rPr>
                        <a:t>总销量、总销售额、退货率、质量问题个数</a:t>
                      </a:r>
                      <a:r>
                        <a:rPr lang="zh-CN" altLang="en-US" sz="1200" b="1" dirty="0" smtClean="0"/>
                        <a:t>的可视化结果展示，并根据分析结果计算出每日结果中的最大值、最小值、最大值占比等，给出对分析结果的总结。</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marL="228600" indent="-228600">
                        <a:lnSpc>
                          <a:spcPct val="150000"/>
                        </a:lnSpc>
                        <a:buFont typeface="+mj-lt"/>
                        <a:buAutoNum type="arabicPeriod"/>
                      </a:pPr>
                      <a:r>
                        <a:rPr lang="en-US" altLang="zh-CN" sz="1200" b="1" dirty="0" smtClean="0"/>
                        <a:t>(</a:t>
                      </a:r>
                      <a:r>
                        <a:rPr lang="zh-CN" altLang="en-US" sz="1200" b="1" dirty="0" smtClean="0"/>
                        <a:t>客户分析（</a:t>
                      </a:r>
                      <a:r>
                        <a:rPr lang="zh-CN" altLang="en-US" sz="1200" b="1" dirty="0" smtClean="0">
                          <a:solidFill>
                            <a:srgbClr val="FF0000"/>
                          </a:solidFill>
                        </a:rPr>
                        <a:t>按时间</a:t>
                      </a:r>
                      <a:r>
                        <a:rPr lang="zh-CN" altLang="en-US" sz="1200" b="1" dirty="0" smtClean="0"/>
                        <a:t>）：某客户所购买的某铝材按时间分析；</a:t>
                      </a:r>
                      <a:endParaRPr lang="en-US" altLang="zh-CN" sz="1200" b="1" dirty="0" smtClean="0"/>
                    </a:p>
                    <a:p>
                      <a:pPr marL="228600" indent="-228600">
                        <a:lnSpc>
                          <a:spcPct val="150000"/>
                        </a:lnSpc>
                        <a:buFont typeface="+mj-lt"/>
                        <a:buAutoNum type="arabicPeriod"/>
                      </a:pPr>
                      <a:r>
                        <a:rPr lang="zh-CN" altLang="en-US" sz="1200" b="1" dirty="0" smtClean="0"/>
                        <a:t>客户分析（</a:t>
                      </a:r>
                      <a:r>
                        <a:rPr lang="zh-CN" altLang="en-US" sz="1200" b="1" dirty="0" smtClean="0">
                          <a:solidFill>
                            <a:srgbClr val="FF0000"/>
                          </a:solidFill>
                        </a:rPr>
                        <a:t>按产品</a:t>
                      </a:r>
                      <a:r>
                        <a:rPr lang="zh-CN" altLang="en-US" sz="1200" b="1" dirty="0" smtClean="0"/>
                        <a:t>）：某客户购买的所有铝材种类对比分析。</a:t>
                      </a:r>
                      <a:endParaRPr lang="en-US" altLang="zh-CN" sz="1200" b="1" dirty="0" smtClean="0"/>
                    </a:p>
                  </a:txBody>
                  <a:tcPr marL="65434" marR="65434" marT="0" marB="0" anchor="ctr"/>
                </a:tc>
                <a:tc>
                  <a:txBody>
                    <a:bodyPr/>
                    <a:lstStyle/>
                    <a:p>
                      <a:pPr marL="0" indent="0">
                        <a:lnSpc>
                          <a:spcPct val="150000"/>
                        </a:lnSpc>
                        <a:buFontTx/>
                        <a:buNone/>
                      </a:pPr>
                      <a:r>
                        <a:rPr lang="zh-CN" altLang="en-US" sz="1200" b="1" dirty="0" smtClean="0"/>
                        <a:t>对瑞闽所生产铝材品种在全国范围内的</a:t>
                      </a:r>
                      <a:r>
                        <a:rPr lang="zh-CN" altLang="en-US" sz="1200" b="1" dirty="0" smtClean="0">
                          <a:solidFill>
                            <a:srgbClr val="FF0000"/>
                          </a:solidFill>
                        </a:rPr>
                        <a:t>市场份额占有率</a:t>
                      </a:r>
                      <a:r>
                        <a:rPr lang="zh-CN" altLang="en-US" sz="1200" b="1" dirty="0" smtClean="0"/>
                        <a:t>进行分析，以辅助企业的战略布局和营销决策。</a:t>
                      </a:r>
                      <a:endParaRPr lang="en-US" altLang="zh-CN" sz="1200" b="1" dirty="0" smtClean="0"/>
                    </a:p>
                  </a:txBody>
                  <a:tcPr marL="65434" marR="65434" marT="0" marB="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smtClean="0"/>
                        <a:t>无需输入数据，直接查询数据库得出</a:t>
                      </a:r>
                      <a:r>
                        <a:rPr lang="zh-CN" altLang="en-US" sz="1200" b="1" dirty="0" smtClean="0">
                          <a:solidFill>
                            <a:srgbClr val="FF0000"/>
                          </a:solidFill>
                        </a:rPr>
                        <a:t>全部铝种的总库存量</a:t>
                      </a:r>
                      <a:r>
                        <a:rPr lang="zh-CN" altLang="en-US" sz="1200" b="1" dirty="0" smtClean="0"/>
                        <a:t>。通过入库时间查询某铝种的超期库存总量。网页自动加载，无需手动操作。可以展示柱状图。</a:t>
                      </a:r>
                      <a:endParaRPr lang="en-US" altLang="zh-CN" sz="1200" b="1" dirty="0" smtClean="0"/>
                    </a:p>
                    <a:p>
                      <a:pPr marL="0" indent="0">
                        <a:lnSpc>
                          <a:spcPct val="150000"/>
                        </a:lnSpc>
                        <a:buFontTx/>
                        <a:buNone/>
                      </a:pPr>
                      <a:endParaRPr lang="en-US" altLang="zh-CN" sz="1200" b="1" dirty="0" smtClean="0"/>
                    </a:p>
                  </a:txBody>
                  <a:tcPr marL="65434" marR="65434" marT="0" marB="0" anchor="ctr"/>
                </a:tc>
              </a:tr>
            </a:tbl>
          </a:graphicData>
        </a:graphic>
      </p:graphicFrame>
      <p:sp>
        <p:nvSpPr>
          <p:cNvPr id="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绩效</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KPI——</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客户服务</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 name="组合 30"/>
          <p:cNvGrpSpPr/>
          <p:nvPr/>
        </p:nvGrpSpPr>
        <p:grpSpPr>
          <a:xfrm>
            <a:off x="123780" y="359255"/>
            <a:ext cx="445894" cy="351309"/>
            <a:chOff x="123780" y="534395"/>
            <a:chExt cx="445894" cy="351309"/>
          </a:xfrm>
        </p:grpSpPr>
        <p:sp>
          <p:nvSpPr>
            <p:cNvPr id="5"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3314699" y="909015"/>
            <a:ext cx="6627318" cy="2981667"/>
          </a:xfrm>
          <a:prstGeom prst="rect">
            <a:avLst/>
          </a:prstGeom>
        </p:spPr>
      </p:pic>
    </p:spTree>
    <p:extLst>
      <p:ext uri="{BB962C8B-B14F-4D97-AF65-F5344CB8AC3E}">
        <p14:creationId xmlns:p14="http://schemas.microsoft.com/office/powerpoint/2010/main" val="509263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90321" y="6383307"/>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智能决策展示平台</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6" name="文本框 46"/>
          <p:cNvSpPr txBox="1"/>
          <p:nvPr/>
        </p:nvSpPr>
        <p:spPr>
          <a:xfrm>
            <a:off x="8877002" y="1225981"/>
            <a:ext cx="2559635" cy="923330"/>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b="1" dirty="0" smtClean="0"/>
              <a:t>制造过程各类数据</a:t>
            </a:r>
            <a:endParaRPr lang="en-US" altLang="zh-CN" b="1" dirty="0" smtClean="0"/>
          </a:p>
          <a:p>
            <a:r>
              <a:rPr lang="zh-CN" altLang="en-US" b="1" dirty="0" smtClean="0"/>
              <a:t>质量管控数据</a:t>
            </a:r>
            <a:endParaRPr lang="zh-CN" altLang="en-US" b="1" dirty="0"/>
          </a:p>
        </p:txBody>
      </p:sp>
      <p:sp>
        <p:nvSpPr>
          <p:cNvPr id="37" name="文本框 46"/>
          <p:cNvSpPr txBox="1"/>
          <p:nvPr/>
        </p:nvSpPr>
        <p:spPr>
          <a:xfrm>
            <a:off x="8316322" y="2599668"/>
            <a:ext cx="1121360" cy="507831"/>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b="1" smtClean="0"/>
              <a:t>可视化</a:t>
            </a:r>
            <a:endParaRPr lang="zh-CN" altLang="en-US" b="1" dirty="0"/>
          </a:p>
        </p:txBody>
      </p:sp>
      <p:sp>
        <p:nvSpPr>
          <p:cNvPr id="38" name="文本框 46"/>
          <p:cNvSpPr txBox="1"/>
          <p:nvPr/>
        </p:nvSpPr>
        <p:spPr>
          <a:xfrm>
            <a:off x="9656177" y="2599668"/>
            <a:ext cx="1121360" cy="507831"/>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b="1" dirty="0" smtClean="0"/>
              <a:t>数字化</a:t>
            </a:r>
            <a:endParaRPr lang="zh-CN" altLang="en-US" b="1" dirty="0"/>
          </a:p>
        </p:txBody>
      </p:sp>
      <p:sp>
        <p:nvSpPr>
          <p:cNvPr id="39" name="文本框 46"/>
          <p:cNvSpPr txBox="1"/>
          <p:nvPr/>
        </p:nvSpPr>
        <p:spPr>
          <a:xfrm>
            <a:off x="10996032" y="2599667"/>
            <a:ext cx="1121360" cy="507831"/>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b="1" dirty="0" smtClean="0"/>
              <a:t>智能化</a:t>
            </a:r>
            <a:endParaRPr lang="zh-CN" altLang="en-US" b="1" dirty="0"/>
          </a:p>
        </p:txBody>
      </p:sp>
      <p:sp>
        <p:nvSpPr>
          <p:cNvPr id="40" name="文本框 46"/>
          <p:cNvSpPr txBox="1"/>
          <p:nvPr/>
        </p:nvSpPr>
        <p:spPr>
          <a:xfrm>
            <a:off x="8529239" y="3684217"/>
            <a:ext cx="3375236" cy="507831"/>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b="1" dirty="0" smtClean="0"/>
              <a:t>对整个制造过程进行实时掌控</a:t>
            </a:r>
            <a:endParaRPr lang="zh-CN" altLang="en-US" b="1" dirty="0"/>
          </a:p>
        </p:txBody>
      </p:sp>
      <p:sp>
        <p:nvSpPr>
          <p:cNvPr id="41" name="文本框 46"/>
          <p:cNvSpPr txBox="1"/>
          <p:nvPr/>
        </p:nvSpPr>
        <p:spPr>
          <a:xfrm>
            <a:off x="9280977" y="4836447"/>
            <a:ext cx="1772559" cy="507831"/>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b="1" smtClean="0"/>
              <a:t>及时准确决策</a:t>
            </a:r>
            <a:endParaRPr lang="zh-CN" altLang="en-US" b="1" dirty="0"/>
          </a:p>
        </p:txBody>
      </p:sp>
      <p:sp>
        <p:nvSpPr>
          <p:cNvPr id="48" name="文本框 46"/>
          <p:cNvSpPr txBox="1"/>
          <p:nvPr/>
        </p:nvSpPr>
        <p:spPr>
          <a:xfrm>
            <a:off x="9185584" y="5963784"/>
            <a:ext cx="1772559" cy="507831"/>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b="1" dirty="0" smtClean="0"/>
              <a:t>提高经济效益</a:t>
            </a:r>
            <a:endParaRPr lang="zh-CN" altLang="en-US" b="1" dirty="0"/>
          </a:p>
        </p:txBody>
      </p:sp>
      <p:grpSp>
        <p:nvGrpSpPr>
          <p:cNvPr id="10" name="Group 9"/>
          <p:cNvGrpSpPr/>
          <p:nvPr/>
        </p:nvGrpSpPr>
        <p:grpSpPr>
          <a:xfrm>
            <a:off x="9864884" y="2149311"/>
            <a:ext cx="413957" cy="3814473"/>
            <a:chOff x="9818914" y="2149311"/>
            <a:chExt cx="413957" cy="3814473"/>
          </a:xfrm>
        </p:grpSpPr>
        <p:sp>
          <p:nvSpPr>
            <p:cNvPr id="8" name="Down Arrow 7"/>
            <p:cNvSpPr/>
            <p:nvPr/>
          </p:nvSpPr>
          <p:spPr>
            <a:xfrm>
              <a:off x="9818914" y="3107498"/>
              <a:ext cx="348343" cy="57671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Down Arrow 44"/>
            <p:cNvSpPr/>
            <p:nvPr/>
          </p:nvSpPr>
          <p:spPr>
            <a:xfrm>
              <a:off x="9868514" y="4216941"/>
              <a:ext cx="348343" cy="57671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Down Arrow 46"/>
            <p:cNvSpPr/>
            <p:nvPr/>
          </p:nvSpPr>
          <p:spPr>
            <a:xfrm>
              <a:off x="9868514" y="5387065"/>
              <a:ext cx="348343" cy="57671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Down Arrow 48"/>
            <p:cNvSpPr/>
            <p:nvPr/>
          </p:nvSpPr>
          <p:spPr>
            <a:xfrm>
              <a:off x="9868514" y="2149311"/>
              <a:ext cx="364357" cy="41175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 name="Group 6"/>
          <p:cNvGrpSpPr/>
          <p:nvPr/>
        </p:nvGrpSpPr>
        <p:grpSpPr>
          <a:xfrm>
            <a:off x="327123" y="1028910"/>
            <a:ext cx="7846514" cy="5569168"/>
            <a:chOff x="327122" y="961507"/>
            <a:chExt cx="8202117" cy="5636571"/>
          </a:xfrm>
        </p:grpSpPr>
        <p:pic>
          <p:nvPicPr>
            <p:cNvPr id="3" name="Picture 2"/>
            <p:cNvPicPr>
              <a:picLocks noChangeAspect="1"/>
            </p:cNvPicPr>
            <p:nvPr/>
          </p:nvPicPr>
          <p:blipFill>
            <a:blip r:embed="rId3"/>
            <a:stretch>
              <a:fillRect/>
            </a:stretch>
          </p:blipFill>
          <p:spPr>
            <a:xfrm>
              <a:off x="327122" y="961507"/>
              <a:ext cx="8202117" cy="5636571"/>
            </a:xfrm>
            <a:prstGeom prst="rect">
              <a:avLst/>
            </a:prstGeom>
          </p:spPr>
        </p:pic>
        <p:pic>
          <p:nvPicPr>
            <p:cNvPr id="6" name="Picture 5"/>
            <p:cNvPicPr>
              <a:picLocks noChangeAspect="1"/>
            </p:cNvPicPr>
            <p:nvPr/>
          </p:nvPicPr>
          <p:blipFill>
            <a:blip r:embed="rId4"/>
            <a:stretch>
              <a:fillRect/>
            </a:stretch>
          </p:blipFill>
          <p:spPr>
            <a:xfrm>
              <a:off x="3071810" y="4753389"/>
              <a:ext cx="2593883" cy="1737469"/>
            </a:xfrm>
            <a:prstGeom prst="rect">
              <a:avLst/>
            </a:prstGeom>
          </p:spPr>
        </p:pic>
      </p:grpSp>
    </p:spTree>
    <p:extLst>
      <p:ext uri="{BB962C8B-B14F-4D97-AF65-F5344CB8AC3E}">
        <p14:creationId xmlns:p14="http://schemas.microsoft.com/office/powerpoint/2010/main" val="15303658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a:off x="5200886" y="797689"/>
            <a:ext cx="6283992" cy="6072033"/>
          </a:xfrm>
          <a:custGeom>
            <a:avLst/>
            <a:gdLst>
              <a:gd name="connsiteX0" fmla="*/ 3367134 w 6912464"/>
              <a:gd name="connsiteY0" fmla="*/ 0 h 6072033"/>
              <a:gd name="connsiteX1" fmla="*/ 6909205 w 6912464"/>
              <a:gd name="connsiteY1" fmla="*/ 10447 h 6072033"/>
              <a:gd name="connsiteX2" fmla="*/ 6912464 w 6912464"/>
              <a:gd name="connsiteY2" fmla="*/ 6072033 h 6072033"/>
              <a:gd name="connsiteX3" fmla="*/ 0 w 6912464"/>
              <a:gd name="connsiteY3" fmla="*/ 6072033 h 6072033"/>
            </a:gdLst>
            <a:ahLst/>
            <a:cxnLst>
              <a:cxn ang="0">
                <a:pos x="connsiteX0" y="connsiteY0"/>
              </a:cxn>
              <a:cxn ang="0">
                <a:pos x="connsiteX1" y="connsiteY1"/>
              </a:cxn>
              <a:cxn ang="0">
                <a:pos x="connsiteX2" y="connsiteY2"/>
              </a:cxn>
              <a:cxn ang="0">
                <a:pos x="connsiteX3" y="connsiteY3"/>
              </a:cxn>
            </a:cxnLst>
            <a:rect l="l" t="t" r="r" b="b"/>
            <a:pathLst>
              <a:path w="6912464" h="6072033">
                <a:moveTo>
                  <a:pt x="3367134" y="0"/>
                </a:moveTo>
                <a:lnTo>
                  <a:pt x="6909205" y="10447"/>
                </a:lnTo>
                <a:lnTo>
                  <a:pt x="6912464" y="6072033"/>
                </a:lnTo>
                <a:lnTo>
                  <a:pt x="0" y="60720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2708" name="Picture 4" descr="C:\Documents and Settings\Administrator\桌面\无标题-1.png"/>
          <p:cNvPicPr>
            <a:picLocks noChangeAspect="1" noChangeArrowheads="1"/>
          </p:cNvPicPr>
          <p:nvPr/>
        </p:nvPicPr>
        <p:blipFill rotWithShape="1">
          <a:blip r:embed="rId3"/>
          <a:srcRect l="-1" r="-20"/>
          <a:stretch/>
        </p:blipFill>
        <p:spPr bwMode="auto">
          <a:xfrm>
            <a:off x="5619750" y="-26378"/>
            <a:ext cx="6573600" cy="6896100"/>
          </a:xfrm>
          <a:prstGeom prst="rect">
            <a:avLst/>
          </a:prstGeom>
          <a:noFill/>
        </p:spPr>
      </p:pic>
      <p:sp>
        <p:nvSpPr>
          <p:cNvPr id="25" name="文本框 24"/>
          <p:cNvSpPr txBox="1"/>
          <p:nvPr/>
        </p:nvSpPr>
        <p:spPr>
          <a:xfrm>
            <a:off x="152872" y="383540"/>
            <a:ext cx="3962206" cy="923330"/>
          </a:xfrm>
          <a:prstGeom prst="rect">
            <a:avLst/>
          </a:prstGeom>
          <a:noFill/>
        </p:spPr>
        <p:txBody>
          <a:bodyPr wrap="square" rtlCol="0">
            <a:spAutoFit/>
          </a:bodyPr>
          <a:lstStyle/>
          <a:p>
            <a:pPr algn="ctr"/>
            <a:r>
              <a:rPr lang="en-US" altLang="zh-CN"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CONTENT</a:t>
            </a:r>
            <a:endParaRPr lang="zh-CN" altLang="en-US"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p:cNvSpPr txBox="1"/>
          <p:nvPr/>
        </p:nvSpPr>
        <p:spPr>
          <a:xfrm>
            <a:off x="2849124" y="1756625"/>
            <a:ext cx="3683074"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项目目标</a:t>
            </a:r>
            <a:endPar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693160" y="1482715"/>
            <a:ext cx="1359309" cy="923330"/>
          </a:xfrm>
          <a:prstGeom prst="rect">
            <a:avLst/>
          </a:prstGeom>
          <a:noFill/>
        </p:spPr>
        <p:txBody>
          <a:bodyPr wrap="square" rtlCol="0">
            <a:spAutoFit/>
          </a:bodyPr>
          <a:lstStyle/>
          <a:p>
            <a:pPr algn="ctr"/>
            <a:r>
              <a:rPr lang="en-US" altLang="zh-CN"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42"/>
          <p:cNvSpPr txBox="1"/>
          <p:nvPr/>
        </p:nvSpPr>
        <p:spPr>
          <a:xfrm>
            <a:off x="1959801" y="4285011"/>
            <a:ext cx="38422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实施案例</a:t>
            </a:r>
            <a:endParaRPr lang="da-DK"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444352" y="2699471"/>
            <a:ext cx="1015288" cy="923330"/>
          </a:xfrm>
          <a:prstGeom prst="rect">
            <a:avLst/>
          </a:prstGeom>
          <a:noFill/>
        </p:spPr>
        <p:txBody>
          <a:bodyPr wrap="square" rtlCol="0">
            <a:spAutoFit/>
          </a:bodyPr>
          <a:lstStyle/>
          <a:p>
            <a:pPr algn="ctr"/>
            <a:r>
              <a:rPr lang="en-US" altLang="zh-CN"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文本框 45"/>
          <p:cNvSpPr txBox="1"/>
          <p:nvPr/>
        </p:nvSpPr>
        <p:spPr>
          <a:xfrm>
            <a:off x="2472994" y="3029495"/>
            <a:ext cx="3654098"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项目规划</a:t>
            </a:r>
            <a:endParaRPr lang="da-DK"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927294" y="4042270"/>
            <a:ext cx="1015288" cy="923330"/>
          </a:xfrm>
          <a:prstGeom prst="rect">
            <a:avLst/>
          </a:prstGeom>
          <a:noFill/>
        </p:spPr>
        <p:txBody>
          <a:bodyPr wrap="square" rtlCol="0">
            <a:spAutoFit/>
          </a:bodyPr>
          <a:lstStyle/>
          <a:p>
            <a:pPr algn="ctr"/>
            <a:r>
              <a:rPr lang="en-US" altLang="zh-CN"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文本框 47"/>
          <p:cNvSpPr txBox="1"/>
          <p:nvPr/>
        </p:nvSpPr>
        <p:spPr>
          <a:xfrm>
            <a:off x="6318738" y="6495990"/>
            <a:ext cx="5873262" cy="400110"/>
          </a:xfrm>
          <a:prstGeom prst="rect">
            <a:avLst/>
          </a:prstGeom>
          <a:noFill/>
        </p:spPr>
        <p:txBody>
          <a:bodyPr wrap="square" rtlCol="0">
            <a:spAutoFit/>
          </a:bodyPr>
          <a:lstStyle/>
          <a:p>
            <a:pPr algn="r"/>
            <a:r>
              <a:rPr lang="en-US" altLang="zh-CN" sz="2000" b="1" dirty="0" err="1" smtClean="0">
                <a:solidFill>
                  <a:schemeClr val="bg1">
                    <a:alpha val="42000"/>
                  </a:schemeClr>
                </a:solidFill>
                <a:latin typeface="Times New Roman" panose="02020603050405020304" pitchFamily="18" charset="0"/>
                <a:ea typeface="微软雅黑" panose="020B0503020204020204" pitchFamily="34" charset="-122"/>
                <a:cs typeface="Times New Roman" panose="02020603050405020304" pitchFamily="18" charset="0"/>
              </a:rPr>
              <a:t>QingDao</a:t>
            </a:r>
            <a:r>
              <a:rPr lang="en-US" altLang="zh-CN" sz="2000" b="1" dirty="0" smtClean="0">
                <a:solidFill>
                  <a:schemeClr val="bg1">
                    <a:alpha val="42000"/>
                  </a:schemeClr>
                </a:solidFill>
                <a:latin typeface="Times New Roman" panose="02020603050405020304" pitchFamily="18" charset="0"/>
                <a:ea typeface="微软雅黑" panose="020B0503020204020204" pitchFamily="34" charset="-122"/>
                <a:cs typeface="Times New Roman" panose="02020603050405020304" pitchFamily="18" charset="0"/>
              </a:rPr>
              <a:t> Iron and Steel Group CO., LTD.</a:t>
            </a:r>
            <a:endParaRPr lang="zh-CN" altLang="en-US" sz="2000" b="1" dirty="0">
              <a:solidFill>
                <a:schemeClr val="bg1">
                  <a:alpha val="42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79727746"/>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508718" y="958771"/>
            <a:ext cx="3144157" cy="3144157"/>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159601" y="4978520"/>
            <a:ext cx="7862207" cy="646331"/>
          </a:xfrm>
          <a:prstGeom prst="rect">
            <a:avLst/>
          </a:prstGeom>
          <a:noFill/>
        </p:spPr>
        <p:txBody>
          <a:bodyPr wrap="square" rtlCol="0">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实施案例</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422769" y="1656441"/>
            <a:ext cx="3294289" cy="1569660"/>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THREE</a:t>
            </a:r>
            <a:endParaRPr lang="zh-CN" altLang="en-US"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8"/>
          <p:cNvSpPr txBox="1"/>
          <p:nvPr/>
        </p:nvSpPr>
        <p:spPr>
          <a:xfrm>
            <a:off x="2159601" y="5617259"/>
            <a:ext cx="786220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Implementation </a:t>
            </a:r>
            <a:r>
              <a:rPr lang="en-US" altLang="zh-CN" sz="2000" dirty="0" smtClean="0">
                <a:solidFill>
                  <a:schemeClr val="accent1"/>
                </a:solidFill>
                <a:latin typeface="微软雅黑" panose="020B0503020204020204" pitchFamily="34" charset="-122"/>
                <a:ea typeface="微软雅黑" panose="020B0503020204020204" pitchFamily="34" charset="-122"/>
              </a:rPr>
              <a:t>Case</a:t>
            </a:r>
            <a:endParaRPr lang="da-DK" altLang="zh-CN" sz="2000" dirty="0">
              <a:solidFill>
                <a:schemeClr val="accent1"/>
              </a:solidFill>
              <a:latin typeface="微软雅黑" panose="020B0503020204020204" pitchFamily="34" charset="-122"/>
              <a:ea typeface="微软雅黑" panose="020B0503020204020204" pitchFamily="34" charset="-122"/>
            </a:endParaRPr>
          </a:p>
        </p:txBody>
      </p:sp>
      <p:sp>
        <p:nvSpPr>
          <p:cNvPr id="7" name="Rectangle 6"/>
          <p:cNvSpPr/>
          <p:nvPr/>
        </p:nvSpPr>
        <p:spPr>
          <a:xfrm>
            <a:off x="3669256" y="6131111"/>
            <a:ext cx="4801314" cy="369332"/>
          </a:xfrm>
          <a:prstGeom prst="rect">
            <a:avLst/>
          </a:prstGeom>
        </p:spPr>
        <p:txBody>
          <a:bodyPr wrap="none">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rPr>
              <a:t>基于钢铁企业的大数据集团智能决策支持系统</a:t>
            </a:r>
            <a:endParaRPr lang="zh-CN" altLang="en-US" dirty="0">
              <a:solidFill>
                <a:srgbClr val="0070C0"/>
              </a:solidFill>
            </a:endParaRPr>
          </a:p>
        </p:txBody>
      </p:sp>
    </p:spTree>
    <p:extLst>
      <p:ext uri="{BB962C8B-B14F-4D97-AF65-F5344CB8AC3E}">
        <p14:creationId xmlns:p14="http://schemas.microsoft.com/office/powerpoint/2010/main" val="136071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项目</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背景</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及</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目标</a:t>
            </a:r>
            <a:endParaRPr lang="da-DK"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文本框 46"/>
          <p:cNvSpPr txBox="1"/>
          <p:nvPr/>
        </p:nvSpPr>
        <p:spPr>
          <a:xfrm>
            <a:off x="695324" y="1470559"/>
            <a:ext cx="5248276" cy="4062651"/>
          </a:xfrm>
          <a:prstGeom prst="rect">
            <a:avLst/>
          </a:prstGeom>
          <a:noFill/>
          <a:ln w="25400">
            <a:solidFill>
              <a:srgbClr val="0070C0"/>
            </a:solidFill>
          </a:ln>
        </p:spPr>
        <p:txBody>
          <a:bodyPr wrap="square" rtlCol="0" anchor="ctr" anchorCtr="0">
            <a:spAutoFit/>
          </a:bodyPr>
          <a:lstStyle/>
          <a:p>
            <a:pPr>
              <a:lnSpc>
                <a:spcPct val="200000"/>
              </a:lnSpc>
            </a:pPr>
            <a:r>
              <a:rPr lang="zh-CN" altLang="en-US" sz="2400" b="1" dirty="0" smtClean="0">
                <a:solidFill>
                  <a:prstClr val="black">
                    <a:alpha val="75000"/>
                  </a:prstClr>
                </a:solidFill>
                <a:latin typeface="微软雅黑" panose="020B0503020204020204" pitchFamily="34" charset="-122"/>
                <a:ea typeface="微软雅黑" panose="020B0503020204020204" pitchFamily="34" charset="-122"/>
              </a:rPr>
              <a:t>项目背景：</a:t>
            </a:r>
            <a:endParaRPr lang="en-US" altLang="zh-CN" sz="2400" b="1" dirty="0" smtClean="0">
              <a:solidFill>
                <a:prstClr val="black">
                  <a:alpha val="75000"/>
                </a:prst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prstClr val="black">
                    <a:alpha val="75000"/>
                  </a:prstClr>
                </a:solidFill>
                <a:latin typeface="微软雅黑" panose="020B0503020204020204" pitchFamily="34" charset="-122"/>
                <a:ea typeface="微软雅黑" panose="020B0503020204020204" pitchFamily="34" charset="-122"/>
              </a:rPr>
              <a:t> </a:t>
            </a:r>
            <a:r>
              <a:rPr lang="en-US" altLang="zh-CN" sz="2000" dirty="0" smtClean="0">
                <a:solidFill>
                  <a:prstClr val="black">
                    <a:alpha val="75000"/>
                  </a:prstClr>
                </a:solidFill>
                <a:latin typeface="微软雅黑" panose="020B0503020204020204" pitchFamily="34" charset="-122"/>
                <a:ea typeface="微软雅黑" panose="020B0503020204020204" pitchFamily="34" charset="-122"/>
              </a:rPr>
              <a:t>  </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钢场生产数据存在的常见问题：</a:t>
            </a:r>
            <a:endParaRPr lang="en-US" altLang="zh-CN" sz="2000" dirty="0" smtClean="0">
              <a:solidFill>
                <a:prstClr val="black">
                  <a:alpha val="75000"/>
                </a:prstClr>
              </a:solidFill>
              <a:latin typeface="微软雅黑" panose="020B0503020204020204" pitchFamily="34" charset="-122"/>
              <a:ea typeface="微软雅黑" panose="020B0503020204020204" pitchFamily="34" charset="-122"/>
            </a:endParaRPr>
          </a:p>
          <a:p>
            <a:pPr>
              <a:lnSpc>
                <a:spcPct val="150000"/>
              </a:lnSpc>
            </a:pP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en-US" altLang="zh-CN" sz="2000" dirty="0" smtClean="0">
                <a:solidFill>
                  <a:prstClr val="black">
                    <a:alpha val="75000"/>
                  </a:prstClr>
                </a:solidFill>
                <a:latin typeface="微软雅黑" panose="020B0503020204020204" pitchFamily="34" charset="-122"/>
                <a:ea typeface="微软雅黑" panose="020B0503020204020204" pitchFamily="34" charset="-122"/>
              </a:rPr>
              <a:t>1</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）规模庞大，信息量大；</a:t>
            </a:r>
            <a:endParaRPr lang="en-US" altLang="zh-CN" sz="2000" dirty="0" smtClean="0">
              <a:solidFill>
                <a:prstClr val="black">
                  <a:alpha val="75000"/>
                </a:prstClr>
              </a:solidFill>
              <a:latin typeface="微软雅黑" panose="020B0503020204020204" pitchFamily="34" charset="-122"/>
              <a:ea typeface="微软雅黑" panose="020B0503020204020204" pitchFamily="34" charset="-122"/>
            </a:endParaRPr>
          </a:p>
          <a:p>
            <a:pPr>
              <a:lnSpc>
                <a:spcPct val="150000"/>
              </a:lnSpc>
            </a:pP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en-US" altLang="zh-CN" sz="2000" dirty="0" smtClean="0">
                <a:solidFill>
                  <a:prstClr val="black">
                    <a:alpha val="75000"/>
                  </a:prstClr>
                </a:solidFill>
                <a:latin typeface="微软雅黑" panose="020B0503020204020204" pitchFamily="34" charset="-122"/>
                <a:ea typeface="微软雅黑" panose="020B0503020204020204" pitchFamily="34" charset="-122"/>
              </a:rPr>
              <a:t>2</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zh-CN" altLang="en-US" sz="2000" dirty="0">
                <a:solidFill>
                  <a:prstClr val="black">
                    <a:alpha val="75000"/>
                  </a:prstClr>
                </a:solidFill>
                <a:latin typeface="微软雅黑" panose="020B0503020204020204" pitchFamily="34" charset="-122"/>
                <a:ea typeface="微软雅黑" panose="020B0503020204020204" pitchFamily="34" charset="-122"/>
              </a:rPr>
              <a:t>类型不断</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变化，</a:t>
            </a:r>
            <a:r>
              <a:rPr lang="zh-CN" altLang="en-US" sz="2000" dirty="0">
                <a:solidFill>
                  <a:prstClr val="black">
                    <a:alpha val="75000"/>
                  </a:prstClr>
                </a:solidFill>
                <a:latin typeface="微软雅黑" panose="020B0503020204020204" pitchFamily="34" charset="-122"/>
                <a:ea typeface="微软雅黑" panose="020B0503020204020204" pitchFamily="34" charset="-122"/>
              </a:rPr>
              <a:t>信息存储的格式</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繁多；</a:t>
            </a:r>
            <a:endParaRPr lang="en-US" altLang="zh-CN" sz="2000" dirty="0" smtClean="0">
              <a:solidFill>
                <a:prstClr val="black">
                  <a:alpha val="75000"/>
                </a:prstClr>
              </a:solidFill>
              <a:latin typeface="微软雅黑" panose="020B0503020204020204" pitchFamily="34" charset="-122"/>
              <a:ea typeface="微软雅黑" panose="020B0503020204020204" pitchFamily="34" charset="-122"/>
            </a:endParaRPr>
          </a:p>
          <a:p>
            <a:pPr>
              <a:lnSpc>
                <a:spcPct val="150000"/>
              </a:lnSpc>
            </a:pP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en-US" altLang="zh-CN" sz="2000" dirty="0" smtClean="0">
                <a:solidFill>
                  <a:prstClr val="black">
                    <a:alpha val="75000"/>
                  </a:prstClr>
                </a:solidFill>
                <a:latin typeface="微软雅黑" panose="020B0503020204020204" pitchFamily="34" charset="-122"/>
                <a:ea typeface="微软雅黑" panose="020B0503020204020204" pitchFamily="34" charset="-122"/>
              </a:rPr>
              <a:t>3</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zh-CN" altLang="en-US" sz="2000" dirty="0">
                <a:solidFill>
                  <a:prstClr val="black">
                    <a:alpha val="75000"/>
                  </a:prstClr>
                </a:solidFill>
                <a:latin typeface="微软雅黑" panose="020B0503020204020204" pitchFamily="34" charset="-122"/>
                <a:ea typeface="微软雅黑" panose="020B0503020204020204" pitchFamily="34" charset="-122"/>
              </a:rPr>
              <a:t>信息较分散不</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集中；</a:t>
            </a:r>
            <a:endParaRPr lang="en-US" altLang="zh-CN" sz="2000" dirty="0" smtClean="0">
              <a:solidFill>
                <a:prstClr val="black">
                  <a:alpha val="75000"/>
                </a:prstClr>
              </a:solidFill>
              <a:latin typeface="微软雅黑" panose="020B0503020204020204" pitchFamily="34" charset="-122"/>
              <a:ea typeface="微软雅黑" panose="020B0503020204020204" pitchFamily="34" charset="-122"/>
            </a:endParaRPr>
          </a:p>
          <a:p>
            <a:pPr>
              <a:lnSpc>
                <a:spcPct val="150000"/>
              </a:lnSpc>
            </a:pP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en-US" altLang="zh-CN" sz="2000" dirty="0" smtClean="0">
                <a:solidFill>
                  <a:prstClr val="black">
                    <a:alpha val="75000"/>
                  </a:prstClr>
                </a:solidFill>
                <a:latin typeface="微软雅黑" panose="020B0503020204020204" pitchFamily="34" charset="-122"/>
                <a:ea typeface="微软雅黑" panose="020B0503020204020204" pitchFamily="34" charset="-122"/>
              </a:rPr>
              <a:t>4</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zh-CN" altLang="en-US" sz="2000" dirty="0">
                <a:solidFill>
                  <a:prstClr val="black">
                    <a:alpha val="75000"/>
                  </a:prstClr>
                </a:solidFill>
                <a:latin typeface="微软雅黑" panose="020B0503020204020204" pitchFamily="34" charset="-122"/>
                <a:ea typeface="微软雅黑" panose="020B0503020204020204" pitchFamily="34" charset="-122"/>
              </a:rPr>
              <a:t>难以为钢铁产品生产</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过程相应问题提供决策服务；</a:t>
            </a:r>
            <a:endParaRPr lang="en-US" altLang="zh-CN" sz="2000" dirty="0" smtClean="0">
              <a:solidFill>
                <a:prstClr val="black">
                  <a:alpha val="75000"/>
                </a:prstClr>
              </a:solidFill>
              <a:latin typeface="微软雅黑" panose="020B0503020204020204" pitchFamily="34" charset="-122"/>
              <a:ea typeface="微软雅黑" panose="020B0503020204020204" pitchFamily="34" charset="-122"/>
            </a:endParaRPr>
          </a:p>
          <a:p>
            <a:pPr>
              <a:lnSpc>
                <a:spcPct val="150000"/>
              </a:lnSpc>
            </a:pP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因此，</a:t>
            </a:r>
            <a:r>
              <a:rPr lang="zh-CN" altLang="en-US" sz="2000" dirty="0">
                <a:solidFill>
                  <a:prstClr val="black">
                    <a:alpha val="75000"/>
                  </a:prstClr>
                </a:solidFill>
                <a:latin typeface="微软雅黑" panose="020B0503020204020204" pitchFamily="34" charset="-122"/>
                <a:ea typeface="微软雅黑" panose="020B0503020204020204" pitchFamily="34" charset="-122"/>
              </a:rPr>
              <a:t>需要</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建立</a:t>
            </a:r>
            <a:r>
              <a:rPr lang="zh-CN" altLang="en-US" sz="2000" dirty="0" smtClean="0">
                <a:solidFill>
                  <a:srgbClr val="FF0000">
                    <a:alpha val="75000"/>
                  </a:srgbClr>
                </a:solidFill>
                <a:latin typeface="微软雅黑" panose="020B0503020204020204" pitchFamily="34" charset="-122"/>
                <a:ea typeface="微软雅黑" panose="020B0503020204020204" pitchFamily="34" charset="-122"/>
              </a:rPr>
              <a:t>智能</a:t>
            </a:r>
            <a:r>
              <a:rPr lang="zh-CN" altLang="en-US" sz="2000" dirty="0">
                <a:solidFill>
                  <a:srgbClr val="FF0000">
                    <a:alpha val="75000"/>
                  </a:srgbClr>
                </a:solidFill>
                <a:latin typeface="微软雅黑" panose="020B0503020204020204" pitchFamily="34" charset="-122"/>
                <a:ea typeface="微软雅黑" panose="020B0503020204020204" pitchFamily="34" charset="-122"/>
              </a:rPr>
              <a:t>分析与决策技术平台</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endParaRPr lang="zh-CN" altLang="en-US" sz="2000" dirty="0">
              <a:solidFill>
                <a:prstClr val="black">
                  <a:alpha val="75000"/>
                </a:prstClr>
              </a:solidFill>
              <a:latin typeface="微软雅黑" panose="020B0503020204020204" pitchFamily="34" charset="-122"/>
              <a:ea typeface="微软雅黑" panose="020B0503020204020204" pitchFamily="34" charset="-122"/>
            </a:endParaRPr>
          </a:p>
        </p:txBody>
      </p:sp>
      <p:sp>
        <p:nvSpPr>
          <p:cNvPr id="16" name="文本框 46"/>
          <p:cNvSpPr txBox="1"/>
          <p:nvPr/>
        </p:nvSpPr>
        <p:spPr>
          <a:xfrm>
            <a:off x="6248399" y="1547504"/>
            <a:ext cx="5248276" cy="3908762"/>
          </a:xfrm>
          <a:prstGeom prst="rect">
            <a:avLst/>
          </a:prstGeom>
          <a:noFill/>
          <a:ln w="25400">
            <a:solidFill>
              <a:srgbClr val="0070C0"/>
            </a:solidFill>
          </a:ln>
        </p:spPr>
        <p:txBody>
          <a:bodyPr wrap="square" rtlCol="0" anchor="ctr" anchorCtr="0">
            <a:spAutoFit/>
          </a:bodyPr>
          <a:lstStyle/>
          <a:p>
            <a:pPr>
              <a:lnSpc>
                <a:spcPct val="200000"/>
              </a:lnSpc>
            </a:pPr>
            <a:r>
              <a:rPr lang="zh-CN" altLang="en-US" sz="2400" b="1" dirty="0">
                <a:solidFill>
                  <a:prstClr val="black">
                    <a:alpha val="75000"/>
                  </a:prstClr>
                </a:solidFill>
                <a:latin typeface="微软雅黑" panose="020B0503020204020204" pitchFamily="34" charset="-122"/>
                <a:ea typeface="微软雅黑" panose="020B0503020204020204" pitchFamily="34" charset="-122"/>
              </a:rPr>
              <a:t>项目目标</a:t>
            </a:r>
            <a:r>
              <a:rPr lang="zh-CN" altLang="en-US" sz="2400" b="1" dirty="0" smtClean="0">
                <a:solidFill>
                  <a:prstClr val="black">
                    <a:alpha val="75000"/>
                  </a:prstClr>
                </a:solidFill>
                <a:latin typeface="微软雅黑" panose="020B0503020204020204" pitchFamily="34" charset="-122"/>
                <a:ea typeface="微软雅黑" panose="020B0503020204020204" pitchFamily="34" charset="-122"/>
              </a:rPr>
              <a:t>：</a:t>
            </a:r>
            <a:r>
              <a:rPr lang="zh-CN" altLang="en-US" sz="2000" dirty="0">
                <a:solidFill>
                  <a:srgbClr val="FF0000">
                    <a:alpha val="75000"/>
                  </a:srgbClr>
                </a:solidFill>
                <a:latin typeface="微软雅黑" panose="020B0503020204020204" pitchFamily="34" charset="-122"/>
                <a:ea typeface="微软雅黑" panose="020B0503020204020204" pitchFamily="34" charset="-122"/>
              </a:rPr>
              <a:t>智能分析与决策技术平台</a:t>
            </a:r>
            <a:endParaRPr lang="en-US" altLang="zh-CN" sz="2000" b="1" dirty="0" smtClean="0">
              <a:solidFill>
                <a:prstClr val="black">
                  <a:alpha val="75000"/>
                </a:prstClr>
              </a:solidFill>
              <a:latin typeface="微软雅黑" panose="020B0503020204020204" pitchFamily="34" charset="-122"/>
              <a:ea typeface="微软雅黑" panose="020B0503020204020204" pitchFamily="34" charset="-122"/>
            </a:endParaRPr>
          </a:p>
          <a:p>
            <a:pPr>
              <a:lnSpc>
                <a:spcPct val="200000"/>
              </a:lnSpc>
            </a:pPr>
            <a:r>
              <a:rPr lang="zh-CN" altLang="en-US" sz="2000" dirty="0">
                <a:solidFill>
                  <a:prstClr val="black">
                    <a:alpha val="75000"/>
                  </a:prstClr>
                </a:solidFill>
                <a:latin typeface="微软雅黑" panose="020B0503020204020204" pitchFamily="34" charset="-122"/>
                <a:ea typeface="微软雅黑" panose="020B0503020204020204" pitchFamily="34" charset="-122"/>
              </a:rPr>
              <a:t>（</a:t>
            </a:r>
            <a:r>
              <a:rPr lang="en-US" altLang="zh-CN" sz="2000" dirty="0">
                <a:solidFill>
                  <a:prstClr val="black">
                    <a:alpha val="75000"/>
                  </a:prstClr>
                </a:solidFill>
                <a:latin typeface="微软雅黑" panose="020B0503020204020204" pitchFamily="34" charset="-122"/>
                <a:ea typeface="微软雅黑" panose="020B0503020204020204" pitchFamily="34" charset="-122"/>
              </a:rPr>
              <a:t>1</a:t>
            </a:r>
            <a:r>
              <a:rPr lang="zh-CN" altLang="en-US" sz="2000" dirty="0">
                <a:solidFill>
                  <a:prstClr val="black">
                    <a:alpha val="75000"/>
                  </a:prstClr>
                </a:solidFill>
                <a:latin typeface="微软雅黑" panose="020B0503020204020204" pitchFamily="34" charset="-122"/>
                <a:ea typeface="微软雅黑" panose="020B0503020204020204" pitchFamily="34" charset="-122"/>
              </a:rPr>
              <a:t>）构建</a:t>
            </a:r>
            <a:r>
              <a:rPr lang="zh-CN" altLang="zh-CN" sz="2000" dirty="0">
                <a:solidFill>
                  <a:prstClr val="black">
                    <a:alpha val="75000"/>
                  </a:prstClr>
                </a:solidFill>
                <a:latin typeface="微软雅黑" panose="020B0503020204020204" pitchFamily="34" charset="-122"/>
                <a:ea typeface="微软雅黑" panose="020B0503020204020204" pitchFamily="34" charset="-122"/>
              </a:rPr>
              <a:t>数据仓库与大数据分析</a:t>
            </a:r>
            <a:r>
              <a:rPr lang="zh-CN" altLang="en-US" sz="2000" dirty="0">
                <a:solidFill>
                  <a:prstClr val="black">
                    <a:alpha val="75000"/>
                  </a:prstClr>
                </a:solidFill>
                <a:latin typeface="微软雅黑" panose="020B0503020204020204" pitchFamily="34" charset="-122"/>
                <a:ea typeface="微软雅黑" panose="020B0503020204020204" pitchFamily="34" charset="-122"/>
              </a:rPr>
              <a:t>平台。</a:t>
            </a:r>
            <a:endParaRPr lang="en-US" altLang="zh-CN" sz="2000" dirty="0">
              <a:solidFill>
                <a:prstClr val="black">
                  <a:alpha val="75000"/>
                </a:prstClr>
              </a:solidFill>
              <a:latin typeface="微软雅黑" panose="020B0503020204020204" pitchFamily="34" charset="-122"/>
              <a:ea typeface="微软雅黑" panose="020B0503020204020204" pitchFamily="34" charset="-122"/>
            </a:endParaRPr>
          </a:p>
          <a:p>
            <a:pPr>
              <a:lnSpc>
                <a:spcPct val="200000"/>
              </a:lnSpc>
            </a:pP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en-US" altLang="zh-CN" sz="2000" dirty="0">
                <a:solidFill>
                  <a:prstClr val="black">
                    <a:alpha val="75000"/>
                  </a:prstClr>
                </a:solidFill>
                <a:latin typeface="微软雅黑" panose="020B0503020204020204" pitchFamily="34" charset="-122"/>
                <a:ea typeface="微软雅黑" panose="020B0503020204020204" pitchFamily="34" charset="-122"/>
              </a:rPr>
              <a:t>2</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zh-CN" altLang="zh-CN" sz="2000" dirty="0">
                <a:solidFill>
                  <a:prstClr val="black">
                    <a:alpha val="75000"/>
                  </a:prstClr>
                </a:solidFill>
                <a:latin typeface="微软雅黑" panose="020B0503020204020204" pitchFamily="34" charset="-122"/>
                <a:ea typeface="微软雅黑" panose="020B0503020204020204" pitchFamily="34" charset="-122"/>
              </a:rPr>
              <a:t>工序成本分析</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endParaRPr lang="en-US" altLang="zh-CN" sz="2000" dirty="0">
              <a:solidFill>
                <a:prstClr val="black">
                  <a:alpha val="75000"/>
                </a:prstClr>
              </a:solidFill>
              <a:latin typeface="微软雅黑" panose="020B0503020204020204" pitchFamily="34" charset="-122"/>
              <a:ea typeface="微软雅黑" panose="020B0503020204020204" pitchFamily="34" charset="-122"/>
            </a:endParaRPr>
          </a:p>
          <a:p>
            <a:pPr>
              <a:lnSpc>
                <a:spcPct val="200000"/>
              </a:lnSpc>
            </a:pP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en-US" altLang="zh-CN" sz="2000" dirty="0">
                <a:solidFill>
                  <a:prstClr val="black">
                    <a:alpha val="75000"/>
                  </a:prstClr>
                </a:solidFill>
                <a:latin typeface="微软雅黑" panose="020B0503020204020204" pitchFamily="34" charset="-122"/>
                <a:ea typeface="微软雅黑" panose="020B0503020204020204" pitchFamily="34" charset="-122"/>
              </a:rPr>
              <a:t>3</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zh-CN" altLang="zh-CN" sz="2000" dirty="0">
                <a:solidFill>
                  <a:prstClr val="black">
                    <a:alpha val="75000"/>
                  </a:prstClr>
                </a:solidFill>
                <a:latin typeface="微软雅黑" panose="020B0503020204020204" pitchFamily="34" charset="-122"/>
                <a:ea typeface="微软雅黑" panose="020B0503020204020204" pitchFamily="34" charset="-122"/>
              </a:rPr>
              <a:t>销售状况分析</a:t>
            </a:r>
            <a:r>
              <a:rPr lang="zh-CN" altLang="en-US" sz="2000" dirty="0">
                <a:solidFill>
                  <a:prstClr val="black">
                    <a:alpha val="75000"/>
                  </a:prstClr>
                </a:solidFill>
                <a:latin typeface="微软雅黑" panose="020B0503020204020204" pitchFamily="34" charset="-122"/>
                <a:ea typeface="微软雅黑" panose="020B0503020204020204" pitchFamily="34" charset="-122"/>
              </a:rPr>
              <a:t>；</a:t>
            </a:r>
            <a:endParaRPr lang="en-US" altLang="zh-CN" sz="2000" dirty="0">
              <a:solidFill>
                <a:prstClr val="black">
                  <a:alpha val="75000"/>
                </a:prstClr>
              </a:solidFill>
              <a:latin typeface="微软雅黑" panose="020B0503020204020204" pitchFamily="34" charset="-122"/>
              <a:ea typeface="微软雅黑" panose="020B0503020204020204" pitchFamily="34" charset="-122"/>
            </a:endParaRPr>
          </a:p>
          <a:p>
            <a:pPr>
              <a:lnSpc>
                <a:spcPct val="200000"/>
              </a:lnSpc>
            </a:pP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en-US" altLang="zh-CN" sz="2000" dirty="0">
                <a:solidFill>
                  <a:prstClr val="black">
                    <a:alpha val="75000"/>
                  </a:prstClr>
                </a:solidFill>
                <a:latin typeface="微软雅黑" panose="020B0503020204020204" pitchFamily="34" charset="-122"/>
                <a:ea typeface="微软雅黑" panose="020B0503020204020204" pitchFamily="34" charset="-122"/>
              </a:rPr>
              <a:t>4</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）价格体系</a:t>
            </a:r>
            <a:r>
              <a:rPr lang="zh-CN" altLang="zh-CN" sz="2000" dirty="0" smtClean="0">
                <a:solidFill>
                  <a:prstClr val="black">
                    <a:alpha val="75000"/>
                  </a:prstClr>
                </a:solidFill>
                <a:latin typeface="微软雅黑" panose="020B0503020204020204" pitchFamily="34" charset="-122"/>
                <a:ea typeface="微软雅黑" panose="020B0503020204020204" pitchFamily="34" charset="-122"/>
              </a:rPr>
              <a:t>分析</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endParaRPr lang="en-US" altLang="zh-CN" sz="2000" dirty="0" smtClean="0">
              <a:solidFill>
                <a:prstClr val="black">
                  <a:alpha val="75000"/>
                </a:prstClr>
              </a:solidFill>
              <a:latin typeface="微软雅黑" panose="020B0503020204020204" pitchFamily="34" charset="-122"/>
              <a:ea typeface="微软雅黑" panose="020B0503020204020204" pitchFamily="34" charset="-122"/>
            </a:endParaRPr>
          </a:p>
          <a:p>
            <a:pPr>
              <a:lnSpc>
                <a:spcPct val="200000"/>
              </a:lnSpc>
            </a:pP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en-US" altLang="zh-CN" sz="2000" dirty="0">
                <a:solidFill>
                  <a:prstClr val="black">
                    <a:alpha val="75000"/>
                  </a:prstClr>
                </a:solidFill>
                <a:latin typeface="微软雅黑" panose="020B0503020204020204" pitchFamily="34" charset="-122"/>
                <a:ea typeface="微软雅黑" panose="020B0503020204020204" pitchFamily="34" charset="-122"/>
              </a:rPr>
              <a:t>5</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r>
              <a:rPr lang="zh-CN" altLang="zh-CN" sz="2000" dirty="0">
                <a:solidFill>
                  <a:prstClr val="black">
                    <a:alpha val="75000"/>
                  </a:prstClr>
                </a:solidFill>
                <a:latin typeface="微软雅黑" panose="020B0503020204020204" pitchFamily="34" charset="-122"/>
                <a:ea typeface="微软雅黑" panose="020B0503020204020204" pitchFamily="34" charset="-122"/>
              </a:rPr>
              <a:t>质量分析体系</a:t>
            </a:r>
            <a:r>
              <a:rPr lang="zh-CN" altLang="en-US" sz="2000" dirty="0" smtClean="0">
                <a:solidFill>
                  <a:prstClr val="black">
                    <a:alpha val="75000"/>
                  </a:prstClr>
                </a:solidFill>
                <a:latin typeface="微软雅黑" panose="020B0503020204020204" pitchFamily="34" charset="-122"/>
                <a:ea typeface="微软雅黑" panose="020B0503020204020204" pitchFamily="34" charset="-122"/>
              </a:rPr>
              <a:t>；</a:t>
            </a:r>
            <a:endParaRPr lang="en-US" altLang="zh-CN" sz="2000" dirty="0">
              <a:solidFill>
                <a:prstClr val="black">
                  <a:alpha val="7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0721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课题研究内容</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296126" y="1019686"/>
            <a:ext cx="8964364" cy="3918818"/>
            <a:chOff x="1367844" y="1582143"/>
            <a:chExt cx="8964364" cy="3918818"/>
          </a:xfrm>
        </p:grpSpPr>
        <p:sp>
          <p:nvSpPr>
            <p:cNvPr id="20" name="文本框 46"/>
            <p:cNvSpPr txBox="1"/>
            <p:nvPr/>
          </p:nvSpPr>
          <p:spPr>
            <a:xfrm>
              <a:off x="1367845" y="1582143"/>
              <a:ext cx="3838748" cy="499624"/>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b="1" dirty="0">
                  <a:latin typeface="微软雅黑" panose="020B0503020204020204" pitchFamily="34" charset="-122"/>
                  <a:ea typeface="微软雅黑" panose="020B0503020204020204" pitchFamily="34" charset="-122"/>
                </a:rPr>
                <a:t>内部数据迁移及外部数据获取</a:t>
              </a:r>
            </a:p>
          </p:txBody>
        </p:sp>
        <p:sp>
          <p:nvSpPr>
            <p:cNvPr id="22" name="文本框 46"/>
            <p:cNvSpPr txBox="1"/>
            <p:nvPr/>
          </p:nvSpPr>
          <p:spPr>
            <a:xfrm>
              <a:off x="1367844" y="3246815"/>
              <a:ext cx="3838749" cy="499624"/>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面向需求的分析预测方法开发</a:t>
              </a:r>
            </a:p>
          </p:txBody>
        </p:sp>
        <p:sp>
          <p:nvSpPr>
            <p:cNvPr id="24" name="文本框 46"/>
            <p:cNvSpPr txBox="1"/>
            <p:nvPr/>
          </p:nvSpPr>
          <p:spPr>
            <a:xfrm>
              <a:off x="1367846" y="4810429"/>
              <a:ext cx="3838748" cy="499624"/>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sz="2000">
                  <a:latin typeface="微软雅黑" panose="020B0503020204020204" pitchFamily="34" charset="-122"/>
                  <a:ea typeface="微软雅黑" panose="020B0503020204020204" pitchFamily="34" charset="-122"/>
                </a:defRPr>
              </a:lvl1pPr>
            </a:lstStyle>
            <a:p>
              <a:r>
                <a:rPr lang="zh-CN" altLang="en-US" dirty="0">
                  <a:solidFill>
                    <a:srgbClr val="FF0000"/>
                  </a:solidFill>
                </a:rPr>
                <a:t>大</a:t>
              </a:r>
              <a:r>
                <a:rPr lang="zh-CN" altLang="en-US" dirty="0" smtClean="0">
                  <a:solidFill>
                    <a:srgbClr val="FF0000"/>
                  </a:solidFill>
                </a:rPr>
                <a:t>数据分析服务与</a:t>
              </a:r>
              <a:r>
                <a:rPr lang="zh-CN" altLang="en-US" dirty="0">
                  <a:solidFill>
                    <a:srgbClr val="FF0000"/>
                  </a:solidFill>
                </a:rPr>
                <a:t>决策应用平台</a:t>
              </a:r>
            </a:p>
          </p:txBody>
        </p:sp>
        <p:sp>
          <p:nvSpPr>
            <p:cNvPr id="60" name="下箭头 59"/>
            <p:cNvSpPr/>
            <p:nvPr/>
          </p:nvSpPr>
          <p:spPr>
            <a:xfrm>
              <a:off x="3117886" y="2104539"/>
              <a:ext cx="338666" cy="110144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下箭头 76"/>
            <p:cNvSpPr/>
            <p:nvPr/>
          </p:nvSpPr>
          <p:spPr>
            <a:xfrm>
              <a:off x="3117887" y="3773735"/>
              <a:ext cx="338666" cy="1030707"/>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46"/>
            <p:cNvSpPr txBox="1"/>
            <p:nvPr/>
          </p:nvSpPr>
          <p:spPr>
            <a:xfrm>
              <a:off x="5563489" y="1593948"/>
              <a:ext cx="1582374" cy="458908"/>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b="1" dirty="0"/>
                <a:t>内部数据迁移</a:t>
              </a:r>
            </a:p>
          </p:txBody>
        </p:sp>
        <p:cxnSp>
          <p:nvCxnSpPr>
            <p:cNvPr id="80" name="肘形连接符 109"/>
            <p:cNvCxnSpPr>
              <a:stCxn id="20" idx="3"/>
              <a:endCxn id="79" idx="1"/>
            </p:cNvCxnSpPr>
            <p:nvPr/>
          </p:nvCxnSpPr>
          <p:spPr>
            <a:xfrm flipV="1">
              <a:off x="5206593" y="1823402"/>
              <a:ext cx="356896" cy="8553"/>
            </a:xfrm>
            <a:prstGeom prst="straightConnector1">
              <a:avLst/>
            </a:prstGeom>
            <a:ln w="28575">
              <a:headEnd w="lg" len="lg"/>
              <a:tailEnd type="none"/>
            </a:ln>
          </p:spPr>
          <p:style>
            <a:lnRef idx="1">
              <a:schemeClr val="accent1"/>
            </a:lnRef>
            <a:fillRef idx="0">
              <a:schemeClr val="accent1"/>
            </a:fillRef>
            <a:effectRef idx="0">
              <a:schemeClr val="accent1"/>
            </a:effectRef>
            <a:fontRef idx="minor">
              <a:schemeClr val="tx1"/>
            </a:fontRef>
          </p:style>
        </p:cxnSp>
        <p:sp>
          <p:nvSpPr>
            <p:cNvPr id="90" name="文本框 46"/>
            <p:cNvSpPr txBox="1"/>
            <p:nvPr/>
          </p:nvSpPr>
          <p:spPr>
            <a:xfrm>
              <a:off x="7145863" y="1596513"/>
              <a:ext cx="1582374" cy="45890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b="1" dirty="0" smtClean="0">
                  <a:latin typeface="微软雅黑" panose="020B0503020204020204" pitchFamily="34" charset="-122"/>
                  <a:ea typeface="微软雅黑" panose="020B0503020204020204" pitchFamily="34" charset="-122"/>
                </a:rPr>
                <a:t>外部数据获取</a:t>
              </a:r>
              <a:endParaRPr lang="zh-CN" altLang="en-US" b="1" dirty="0">
                <a:latin typeface="微软雅黑" panose="020B0503020204020204" pitchFamily="34" charset="-122"/>
                <a:ea typeface="微软雅黑" panose="020B0503020204020204" pitchFamily="34" charset="-122"/>
              </a:endParaRPr>
            </a:p>
          </p:txBody>
        </p:sp>
        <p:cxnSp>
          <p:nvCxnSpPr>
            <p:cNvPr id="95" name="肘形连接符 109"/>
            <p:cNvCxnSpPr>
              <a:stCxn id="22" idx="3"/>
            </p:cNvCxnSpPr>
            <p:nvPr/>
          </p:nvCxnSpPr>
          <p:spPr>
            <a:xfrm>
              <a:off x="5206593" y="3496627"/>
              <a:ext cx="368185" cy="0"/>
            </a:xfrm>
            <a:prstGeom prst="straightConnector1">
              <a:avLst/>
            </a:prstGeom>
            <a:ln w="28575">
              <a:headEnd w="lg" len="lg"/>
              <a:tailEnd type="none"/>
            </a:ln>
          </p:spPr>
          <p:style>
            <a:lnRef idx="1">
              <a:schemeClr val="accent1"/>
            </a:lnRef>
            <a:fillRef idx="0">
              <a:schemeClr val="accent1"/>
            </a:fillRef>
            <a:effectRef idx="0">
              <a:schemeClr val="accent1"/>
            </a:effectRef>
            <a:fontRef idx="minor">
              <a:schemeClr val="tx1"/>
            </a:fontRef>
          </p:style>
        </p:cxnSp>
        <p:sp>
          <p:nvSpPr>
            <p:cNvPr id="97" name="文本框 46"/>
            <p:cNvSpPr txBox="1"/>
            <p:nvPr/>
          </p:nvSpPr>
          <p:spPr>
            <a:xfrm>
              <a:off x="6764202" y="3279595"/>
              <a:ext cx="1163688" cy="458908"/>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b="1" dirty="0"/>
                <a:t>成本分析</a:t>
              </a:r>
            </a:p>
          </p:txBody>
        </p:sp>
        <p:sp>
          <p:nvSpPr>
            <p:cNvPr id="118" name="文本框 46"/>
            <p:cNvSpPr txBox="1"/>
            <p:nvPr/>
          </p:nvSpPr>
          <p:spPr>
            <a:xfrm>
              <a:off x="5564447" y="4806326"/>
              <a:ext cx="1801553" cy="507831"/>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dirty="0" smtClean="0"/>
                <a:t>大数据服务平台</a:t>
              </a:r>
              <a:endParaRPr lang="zh-CN" altLang="en-US" dirty="0"/>
            </a:p>
          </p:txBody>
        </p:sp>
        <p:cxnSp>
          <p:nvCxnSpPr>
            <p:cNvPr id="119" name="肘形连接符 109"/>
            <p:cNvCxnSpPr>
              <a:endCxn id="118" idx="1"/>
            </p:cNvCxnSpPr>
            <p:nvPr/>
          </p:nvCxnSpPr>
          <p:spPr>
            <a:xfrm flipV="1">
              <a:off x="5196262" y="5060242"/>
              <a:ext cx="368185" cy="2"/>
            </a:xfrm>
            <a:prstGeom prst="straightConnector1">
              <a:avLst/>
            </a:prstGeom>
            <a:ln w="28575">
              <a:headEnd w="lg" len="lg"/>
              <a:tailEnd type="none"/>
            </a:ln>
          </p:spPr>
          <p:style>
            <a:lnRef idx="1">
              <a:schemeClr val="accent1"/>
            </a:lnRef>
            <a:fillRef idx="0">
              <a:schemeClr val="accent1"/>
            </a:fillRef>
            <a:effectRef idx="0">
              <a:schemeClr val="accent1"/>
            </a:effectRef>
            <a:fontRef idx="minor">
              <a:schemeClr val="tx1"/>
            </a:fontRef>
          </p:style>
        </p:cxnSp>
        <p:sp>
          <p:nvSpPr>
            <p:cNvPr id="121" name="文本框 46"/>
            <p:cNvSpPr txBox="1"/>
            <p:nvPr/>
          </p:nvSpPr>
          <p:spPr>
            <a:xfrm>
              <a:off x="7374416" y="4804442"/>
              <a:ext cx="1639261" cy="507831"/>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dirty="0" smtClean="0"/>
                <a:t>决策应用平台</a:t>
              </a:r>
              <a:endParaRPr lang="zh-CN" altLang="en-US" dirty="0"/>
            </a:p>
          </p:txBody>
        </p:sp>
        <p:sp>
          <p:nvSpPr>
            <p:cNvPr id="6" name="右弧形箭头 5"/>
            <p:cNvSpPr/>
            <p:nvPr/>
          </p:nvSpPr>
          <p:spPr>
            <a:xfrm rot="707170">
              <a:off x="9156120" y="3841120"/>
              <a:ext cx="1176088" cy="1659841"/>
            </a:xfrm>
            <a:prstGeom prst="curvedLeftArrow">
              <a:avLst>
                <a:gd name="adj1" fmla="val 25000"/>
                <a:gd name="adj2" fmla="val 45315"/>
                <a:gd name="adj3" fmla="val 439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0" name="文本框 46"/>
          <p:cNvSpPr txBox="1"/>
          <p:nvPr/>
        </p:nvSpPr>
        <p:spPr>
          <a:xfrm>
            <a:off x="5524533" y="2717138"/>
            <a:ext cx="1163688" cy="458908"/>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b="1" dirty="0"/>
              <a:t>质量分析</a:t>
            </a:r>
          </a:p>
        </p:txBody>
      </p:sp>
      <p:sp>
        <p:nvSpPr>
          <p:cNvPr id="35" name="文本框 46"/>
          <p:cNvSpPr txBox="1"/>
          <p:nvPr/>
        </p:nvSpPr>
        <p:spPr>
          <a:xfrm>
            <a:off x="878541" y="5280017"/>
            <a:ext cx="10599669" cy="1338828"/>
          </a:xfrm>
          <a:prstGeom prst="rect">
            <a:avLst/>
          </a:prstGeom>
          <a:noFill/>
          <a:ln w="25400">
            <a:solidFill>
              <a:srgbClr val="007DDA"/>
            </a:solidFill>
          </a:ln>
        </p:spPr>
        <p:txBody>
          <a:bodyPr wrap="square" rtlCol="0" anchor="ctr" anchorCtr="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销售状况分析</a:t>
            </a:r>
            <a:r>
              <a:rPr lang="zh-CN" altLang="en-US" dirty="0">
                <a:latin typeface="微软雅黑" panose="020B0503020204020204" pitchFamily="34" charset="-122"/>
                <a:ea typeface="微软雅黑" panose="020B0503020204020204" pitchFamily="34" charset="-122"/>
              </a:rPr>
              <a:t>：实现空间分布、时间分布、品种分析和客户分析四个角度的销售状况分析。</a:t>
            </a:r>
          </a:p>
          <a:p>
            <a:pPr>
              <a:lnSpc>
                <a:spcPct val="150000"/>
              </a:lnSpc>
            </a:pP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工序成本分析</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实现</a:t>
            </a:r>
            <a:r>
              <a:rPr lang="zh-CN" altLang="en-US" dirty="0">
                <a:latin typeface="微软雅黑" panose="020B0503020204020204" pitchFamily="34" charset="-122"/>
                <a:ea typeface="微软雅黑" panose="020B0503020204020204" pitchFamily="34" charset="-122"/>
              </a:rPr>
              <a:t>典型</a:t>
            </a:r>
            <a:r>
              <a:rPr lang="zh-CN" altLang="en-US" dirty="0" smtClean="0">
                <a:latin typeface="微软雅黑" panose="020B0503020204020204" pitchFamily="34" charset="-122"/>
                <a:ea typeface="微软雅黑" panose="020B0503020204020204" pitchFamily="34" charset="-122"/>
              </a:rPr>
              <a:t>工序</a:t>
            </a:r>
            <a:r>
              <a:rPr lang="zh-CN" altLang="en-US" dirty="0">
                <a:latin typeface="微软雅黑" panose="020B0503020204020204" pitchFamily="34" charset="-122"/>
                <a:ea typeface="微软雅黑" panose="020B0503020204020204" pitchFamily="34" charset="-122"/>
              </a:rPr>
              <a:t>成本分布</a:t>
            </a:r>
            <a:r>
              <a:rPr lang="zh-CN" altLang="en-US" dirty="0" smtClean="0">
                <a:latin typeface="微软雅黑" panose="020B0503020204020204" pitchFamily="34" charset="-122"/>
                <a:ea typeface="微软雅黑" panose="020B0503020204020204" pitchFamily="34" charset="-122"/>
              </a:rPr>
              <a:t>分析和原因追溯。</a:t>
            </a: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质量分析体系</a:t>
            </a:r>
            <a:r>
              <a:rPr lang="zh-CN" altLang="en-US" dirty="0">
                <a:latin typeface="微软雅黑" panose="020B0503020204020204" pitchFamily="34" charset="-122"/>
                <a:ea typeface="微软雅黑" panose="020B0503020204020204" pitchFamily="34" charset="-122"/>
              </a:rPr>
              <a:t>：实现典型</a:t>
            </a:r>
            <a:r>
              <a:rPr lang="zh-CN" altLang="en-US" dirty="0" smtClean="0">
                <a:latin typeface="微软雅黑" panose="020B0503020204020204" pitchFamily="34" charset="-122"/>
                <a:ea typeface="微软雅黑" panose="020B0503020204020204" pitchFamily="34" charset="-122"/>
              </a:rPr>
              <a:t>工序质量指标分布分析、原因追溯和质量预测。</a:t>
            </a:r>
            <a:endParaRPr lang="en-US" altLang="zh-CN" dirty="0" smtClean="0">
              <a:latin typeface="微软雅黑" panose="020B0503020204020204" pitchFamily="34" charset="-122"/>
              <a:ea typeface="微软雅黑" panose="020B0503020204020204" pitchFamily="34" charset="-122"/>
            </a:endParaRPr>
          </a:p>
        </p:txBody>
      </p:sp>
      <p:sp>
        <p:nvSpPr>
          <p:cNvPr id="49" name="文本框 46"/>
          <p:cNvSpPr txBox="1"/>
          <p:nvPr/>
        </p:nvSpPr>
        <p:spPr>
          <a:xfrm>
            <a:off x="7856172" y="2717138"/>
            <a:ext cx="1163688" cy="458908"/>
          </a:xfrm>
          <a:prstGeom prst="rect">
            <a:avLst/>
          </a:prstGeom>
          <a:noFill/>
          <a:ln w="25400">
            <a:solidFill>
              <a:srgbClr val="0070C0"/>
            </a:solidFill>
          </a:ln>
        </p:spPr>
        <p:txBody>
          <a:bodyPr wrap="square" rtlCol="0" anchor="ctr" anchorCtr="0">
            <a:spAutoFit/>
          </a:bodyPr>
          <a:lstStyle>
            <a:defPPr>
              <a:defRPr lang="zh-CN"/>
            </a:defPPr>
            <a:lvl1pPr algn="ctr">
              <a:lnSpc>
                <a:spcPct val="150000"/>
              </a:lnSpc>
              <a:defRPr>
                <a:latin typeface="微软雅黑" panose="020B0503020204020204" pitchFamily="34" charset="-122"/>
                <a:ea typeface="微软雅黑" panose="020B0503020204020204" pitchFamily="34" charset="-122"/>
              </a:defRPr>
            </a:lvl1pPr>
          </a:lstStyle>
          <a:p>
            <a:r>
              <a:rPr lang="zh-CN" altLang="en-US" b="1" dirty="0" smtClean="0"/>
              <a:t>销售分析</a:t>
            </a:r>
            <a:endParaRPr lang="zh-CN" altLang="en-US" b="1" dirty="0"/>
          </a:p>
        </p:txBody>
      </p:sp>
    </p:spTree>
    <p:extLst>
      <p:ext uri="{BB962C8B-B14F-4D97-AF65-F5344CB8AC3E}">
        <p14:creationId xmlns:p14="http://schemas.microsoft.com/office/powerpoint/2010/main" val="606263374"/>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项目</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实施过程</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a:graphicFrameLocks noGrp="1"/>
          </p:cNvGraphicFramePr>
          <p:nvPr>
            <p:extLst/>
          </p:nvPr>
        </p:nvGraphicFramePr>
        <p:xfrm>
          <a:off x="748945" y="1230653"/>
          <a:ext cx="10670353" cy="4846320"/>
        </p:xfrm>
        <a:graphic>
          <a:graphicData uri="http://schemas.openxmlformats.org/drawingml/2006/table">
            <a:tbl>
              <a:tblPr firstRow="1" firstCol="1" bandRow="1">
                <a:tableStyleId>{5C22544A-7EE6-4342-B048-85BDC9FD1C3A}</a:tableStyleId>
              </a:tblPr>
              <a:tblGrid>
                <a:gridCol w="999087"/>
                <a:gridCol w="9671266"/>
              </a:tblGrid>
              <a:tr h="0">
                <a:tc>
                  <a:txBody>
                    <a:bodyPr/>
                    <a:lstStyle/>
                    <a:p>
                      <a:pPr algn="ctr">
                        <a:lnSpc>
                          <a:spcPct val="150000"/>
                        </a:lnSpc>
                        <a:spcAft>
                          <a:spcPts val="0"/>
                        </a:spcAft>
                      </a:pPr>
                      <a:r>
                        <a:rPr lang="zh-CN" altLang="en-US" sz="2000" b="1" kern="1200" dirty="0" smtClean="0">
                          <a:solidFill>
                            <a:schemeClr val="bg1"/>
                          </a:solidFill>
                          <a:latin typeface="微软雅黑" panose="020B0503020204020204" pitchFamily="34" charset="-122"/>
                          <a:ea typeface="微软雅黑" panose="020B0503020204020204" pitchFamily="34" charset="-122"/>
                          <a:cs typeface="+mn-cs"/>
                        </a:rPr>
                        <a:t>阶段</a:t>
                      </a:r>
                      <a:endParaRPr lang="zh-CN" sz="2000" b="1"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150000"/>
                        </a:lnSpc>
                        <a:spcAft>
                          <a:spcPts val="0"/>
                        </a:spcAft>
                      </a:pPr>
                      <a:r>
                        <a:rPr lang="zh-CN" sz="2000" b="1" kern="1200" dirty="0">
                          <a:solidFill>
                            <a:schemeClr val="bg1">
                              <a:alpha val="75000"/>
                            </a:schemeClr>
                          </a:solidFill>
                          <a:latin typeface="微软雅黑" panose="020B0503020204020204" pitchFamily="34" charset="-122"/>
                          <a:ea typeface="微软雅黑" panose="020B0503020204020204" pitchFamily="34" charset="-122"/>
                          <a:cs typeface="+mn-cs"/>
                        </a:rPr>
                        <a:t>工作内容</a:t>
                      </a:r>
                    </a:p>
                  </a:txBody>
                  <a:tcPr marL="68580" marR="68580" marT="0" marB="0" anchor="ctr"/>
                </a:tc>
              </a:tr>
              <a:tr h="0">
                <a:tc>
                  <a:txBody>
                    <a:bodyPr/>
                    <a:lstStyle/>
                    <a:p>
                      <a:pPr algn="ctr">
                        <a:lnSpc>
                          <a:spcPct val="200000"/>
                        </a:lnSpc>
                        <a:spcAft>
                          <a:spcPts val="0"/>
                        </a:spcAft>
                      </a:pPr>
                      <a:r>
                        <a:rPr lang="en-US" sz="1600" b="0" kern="1200" dirty="0">
                          <a:solidFill>
                            <a:schemeClr val="bg1"/>
                          </a:solidFill>
                          <a:latin typeface="微软雅黑" panose="020B0503020204020204" pitchFamily="34" charset="-122"/>
                          <a:ea typeface="微软雅黑" panose="020B0503020204020204" pitchFamily="34" charset="-122"/>
                          <a:cs typeface="+mn-cs"/>
                        </a:rPr>
                        <a:t>1</a:t>
                      </a:r>
                      <a:endParaRPr lang="zh-CN" sz="1600" b="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200000"/>
                        </a:lnSpc>
                        <a:spcAft>
                          <a:spcPts val="0"/>
                        </a:spcAft>
                      </a:pPr>
                      <a:r>
                        <a:rPr lang="zh-CN" altLang="en-US" sz="1800" b="1" kern="1200" dirty="0" smtClean="0">
                          <a:solidFill>
                            <a:prstClr val="black">
                              <a:alpha val="75000"/>
                            </a:prstClr>
                          </a:solidFill>
                          <a:latin typeface="微软雅黑" panose="020B0503020204020204" pitchFamily="34" charset="-122"/>
                          <a:ea typeface="微软雅黑" panose="020B0503020204020204" pitchFamily="34" charset="-122"/>
                          <a:cs typeface="+mn-cs"/>
                        </a:rPr>
                        <a:t>了解现场情况，</a:t>
                      </a:r>
                      <a:r>
                        <a:rPr lang="zh-CN" sz="1800" b="1" kern="1200" dirty="0" smtClean="0">
                          <a:solidFill>
                            <a:prstClr val="black">
                              <a:alpha val="75000"/>
                            </a:prstClr>
                          </a:solidFill>
                          <a:latin typeface="微软雅黑" panose="020B0503020204020204" pitchFamily="34" charset="-122"/>
                          <a:ea typeface="微软雅黑" panose="020B0503020204020204" pitchFamily="34" charset="-122"/>
                          <a:cs typeface="+mn-cs"/>
                        </a:rPr>
                        <a:t>与</a:t>
                      </a:r>
                      <a:r>
                        <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rPr>
                        <a:t>厂方确认业务层面需求</a:t>
                      </a:r>
                      <a:r>
                        <a:rPr lang="zh-CN" sz="18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r>
                        <a:rPr lang="zh-CN" altLang="en-US" sz="1800" b="1" kern="1200" dirty="0" smtClean="0">
                          <a:solidFill>
                            <a:prstClr val="black">
                              <a:alpha val="75000"/>
                            </a:prstClr>
                          </a:solidFill>
                          <a:latin typeface="微软雅黑" panose="020B0503020204020204" pitchFamily="34" charset="-122"/>
                          <a:ea typeface="微软雅黑" panose="020B0503020204020204" pitchFamily="34" charset="-122"/>
                          <a:cs typeface="+mn-cs"/>
                        </a:rPr>
                        <a:t>调研</a:t>
                      </a:r>
                      <a:r>
                        <a:rPr lang="zh-CN" sz="1800" b="1" kern="1200" dirty="0" smtClean="0">
                          <a:solidFill>
                            <a:prstClr val="black">
                              <a:alpha val="75000"/>
                            </a:prstClr>
                          </a:solidFill>
                          <a:latin typeface="微软雅黑" panose="020B0503020204020204" pitchFamily="34" charset="-122"/>
                          <a:ea typeface="微软雅黑" panose="020B0503020204020204" pitchFamily="34" charset="-122"/>
                          <a:cs typeface="+mn-cs"/>
                        </a:rPr>
                        <a:t>所</a:t>
                      </a:r>
                      <a:r>
                        <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rPr>
                        <a:t>能获取的</a:t>
                      </a:r>
                      <a:r>
                        <a:rPr lang="zh-CN" sz="1800" b="1" kern="1200" dirty="0" smtClean="0">
                          <a:solidFill>
                            <a:prstClr val="black">
                              <a:alpha val="75000"/>
                            </a:prstClr>
                          </a:solidFill>
                          <a:latin typeface="微软雅黑" panose="020B0503020204020204" pitchFamily="34" charset="-122"/>
                          <a:ea typeface="微软雅黑" panose="020B0503020204020204" pitchFamily="34" charset="-122"/>
                          <a:cs typeface="+mn-cs"/>
                        </a:rPr>
                        <a:t>数据，</a:t>
                      </a:r>
                      <a:r>
                        <a:rPr lang="zh-CN" altLang="en-US" sz="1800" b="1" kern="1200" dirty="0" smtClean="0">
                          <a:solidFill>
                            <a:prstClr val="black">
                              <a:alpha val="75000"/>
                            </a:prstClr>
                          </a:solidFill>
                          <a:latin typeface="微软雅黑" panose="020B0503020204020204" pitchFamily="34" charset="-122"/>
                          <a:ea typeface="微软雅黑" panose="020B0503020204020204" pitchFamily="34" charset="-122"/>
                          <a:cs typeface="+mn-cs"/>
                        </a:rPr>
                        <a:t>确认负责人等</a:t>
                      </a:r>
                      <a:r>
                        <a:rPr lang="zh-CN" sz="18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endPar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8580" marR="68580" marT="0" marB="0" anchor="ctr"/>
                </a:tc>
              </a:tr>
              <a:tr h="0">
                <a:tc>
                  <a:txBody>
                    <a:bodyPr/>
                    <a:lstStyle/>
                    <a:p>
                      <a:pPr algn="ctr">
                        <a:lnSpc>
                          <a:spcPct val="200000"/>
                        </a:lnSpc>
                        <a:spcAft>
                          <a:spcPts val="0"/>
                        </a:spcAft>
                      </a:pPr>
                      <a:r>
                        <a:rPr lang="en-US" sz="1600" b="0" kern="1200">
                          <a:solidFill>
                            <a:schemeClr val="bg1"/>
                          </a:solidFill>
                          <a:latin typeface="微软雅黑" panose="020B0503020204020204" pitchFamily="34" charset="-122"/>
                          <a:ea typeface="微软雅黑" panose="020B0503020204020204" pitchFamily="34" charset="-122"/>
                          <a:cs typeface="+mn-cs"/>
                        </a:rPr>
                        <a:t>2</a:t>
                      </a:r>
                      <a:endParaRPr lang="zh-CN" sz="1600" b="0" kern="1200">
                        <a:solidFill>
                          <a:schemeClr val="bg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200000"/>
                        </a:lnSpc>
                        <a:spcAft>
                          <a:spcPts val="0"/>
                        </a:spcAft>
                      </a:pPr>
                      <a:r>
                        <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rPr>
                        <a:t>完成内部数据（主要是流程生产数据）和外部数据的解析</a:t>
                      </a:r>
                    </a:p>
                  </a:txBody>
                  <a:tcPr marL="68580" marR="68580" marT="0" marB="0" anchor="ctr"/>
                </a:tc>
              </a:tr>
              <a:tr h="0">
                <a:tc>
                  <a:txBody>
                    <a:bodyPr/>
                    <a:lstStyle/>
                    <a:p>
                      <a:pPr algn="ctr">
                        <a:lnSpc>
                          <a:spcPct val="200000"/>
                        </a:lnSpc>
                        <a:spcAft>
                          <a:spcPts val="0"/>
                        </a:spcAft>
                      </a:pPr>
                      <a:r>
                        <a:rPr lang="en-US" sz="1600" b="0" kern="1200">
                          <a:solidFill>
                            <a:schemeClr val="bg1"/>
                          </a:solidFill>
                          <a:latin typeface="微软雅黑" panose="020B0503020204020204" pitchFamily="34" charset="-122"/>
                          <a:ea typeface="微软雅黑" panose="020B0503020204020204" pitchFamily="34" charset="-122"/>
                          <a:cs typeface="+mn-cs"/>
                        </a:rPr>
                        <a:t>3</a:t>
                      </a:r>
                      <a:endParaRPr lang="zh-CN" sz="1600" b="0" kern="1200">
                        <a:solidFill>
                          <a:schemeClr val="bg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200000"/>
                        </a:lnSpc>
                        <a:spcAft>
                          <a:spcPts val="0"/>
                        </a:spcAft>
                      </a:pPr>
                      <a:r>
                        <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rPr>
                        <a:t>调研现场所有数据字段并与数据分类解析结果相对应</a:t>
                      </a:r>
                    </a:p>
                  </a:txBody>
                  <a:tcPr marL="68580" marR="68580" marT="0" marB="0" anchor="ctr"/>
                </a:tc>
              </a:tr>
              <a:tr h="0">
                <a:tc>
                  <a:txBody>
                    <a:bodyPr/>
                    <a:lstStyle/>
                    <a:p>
                      <a:pPr algn="ctr">
                        <a:lnSpc>
                          <a:spcPct val="200000"/>
                        </a:lnSpc>
                        <a:spcAft>
                          <a:spcPts val="0"/>
                        </a:spcAft>
                      </a:pPr>
                      <a:r>
                        <a:rPr lang="en-US" sz="1600" b="0" kern="1200">
                          <a:solidFill>
                            <a:schemeClr val="bg1"/>
                          </a:solidFill>
                          <a:latin typeface="微软雅黑" panose="020B0503020204020204" pitchFamily="34" charset="-122"/>
                          <a:ea typeface="微软雅黑" panose="020B0503020204020204" pitchFamily="34" charset="-122"/>
                          <a:cs typeface="+mn-cs"/>
                        </a:rPr>
                        <a:t>4</a:t>
                      </a:r>
                      <a:endParaRPr lang="zh-CN" sz="1600" b="0" kern="1200">
                        <a:solidFill>
                          <a:schemeClr val="bg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200000"/>
                        </a:lnSpc>
                        <a:spcAft>
                          <a:spcPts val="0"/>
                        </a:spcAft>
                      </a:pPr>
                      <a:r>
                        <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rPr>
                        <a:t>构建数据仓库并设计软件构架</a:t>
                      </a:r>
                    </a:p>
                  </a:txBody>
                  <a:tcPr marL="68580" marR="68580" marT="0" marB="0" anchor="ctr"/>
                </a:tc>
              </a:tr>
              <a:tr h="0">
                <a:tc>
                  <a:txBody>
                    <a:bodyPr/>
                    <a:lstStyle/>
                    <a:p>
                      <a:pPr algn="ctr">
                        <a:lnSpc>
                          <a:spcPct val="200000"/>
                        </a:lnSpc>
                        <a:spcAft>
                          <a:spcPts val="0"/>
                        </a:spcAft>
                      </a:pPr>
                      <a:r>
                        <a:rPr lang="en-US" sz="1600" b="0" kern="1200" dirty="0">
                          <a:solidFill>
                            <a:schemeClr val="bg1"/>
                          </a:solidFill>
                          <a:latin typeface="微软雅黑" panose="020B0503020204020204" pitchFamily="34" charset="-122"/>
                          <a:ea typeface="微软雅黑" panose="020B0503020204020204" pitchFamily="34" charset="-122"/>
                          <a:cs typeface="+mn-cs"/>
                        </a:rPr>
                        <a:t>5</a:t>
                      </a:r>
                      <a:endParaRPr lang="zh-CN" sz="1600" b="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200000"/>
                        </a:lnSpc>
                        <a:spcAft>
                          <a:spcPts val="0"/>
                        </a:spcAft>
                      </a:pPr>
                      <a:r>
                        <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rPr>
                        <a:t>完成销售状况分析，打通数据</a:t>
                      </a:r>
                      <a:r>
                        <a:rPr lang="en-US" sz="1800" b="1" kern="1200" dirty="0">
                          <a:solidFill>
                            <a:prstClr val="black">
                              <a:alpha val="75000"/>
                            </a:prstClr>
                          </a:solidFill>
                          <a:latin typeface="微软雅黑" panose="020B0503020204020204" pitchFamily="34" charset="-122"/>
                          <a:ea typeface="微软雅黑" panose="020B0503020204020204" pitchFamily="34" charset="-122"/>
                          <a:cs typeface="+mn-cs"/>
                        </a:rPr>
                        <a:t>-</a:t>
                      </a:r>
                      <a:r>
                        <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rPr>
                        <a:t>功能</a:t>
                      </a:r>
                      <a:r>
                        <a:rPr lang="en-US" sz="1800" b="1" kern="1200" dirty="0">
                          <a:solidFill>
                            <a:prstClr val="black">
                              <a:alpha val="75000"/>
                            </a:prstClr>
                          </a:solidFill>
                          <a:latin typeface="微软雅黑" panose="020B0503020204020204" pitchFamily="34" charset="-122"/>
                          <a:ea typeface="微软雅黑" panose="020B0503020204020204" pitchFamily="34" charset="-122"/>
                          <a:cs typeface="+mn-cs"/>
                        </a:rPr>
                        <a:t>-</a:t>
                      </a:r>
                      <a:r>
                        <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rPr>
                        <a:t>界面的数据流程</a:t>
                      </a:r>
                    </a:p>
                  </a:txBody>
                  <a:tcPr marL="68580" marR="68580" marT="0" marB="0" anchor="ctr"/>
                </a:tc>
              </a:tr>
              <a:tr h="0">
                <a:tc>
                  <a:txBody>
                    <a:bodyPr/>
                    <a:lstStyle/>
                    <a:p>
                      <a:pPr algn="ctr">
                        <a:lnSpc>
                          <a:spcPct val="200000"/>
                        </a:lnSpc>
                        <a:spcAft>
                          <a:spcPts val="0"/>
                        </a:spcAft>
                      </a:pPr>
                      <a:r>
                        <a:rPr lang="en-US" altLang="zh-CN" sz="1600" b="0" kern="1200" dirty="0">
                          <a:solidFill>
                            <a:schemeClr val="bg1"/>
                          </a:solidFill>
                          <a:latin typeface="微软雅黑" panose="020B0503020204020204" pitchFamily="34" charset="-122"/>
                          <a:ea typeface="微软雅黑" panose="020B0503020204020204" pitchFamily="34" charset="-122"/>
                          <a:cs typeface="+mn-cs"/>
                        </a:rPr>
                        <a:t>6</a:t>
                      </a:r>
                      <a:endParaRPr lang="zh-CN" sz="1600" b="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200000"/>
                        </a:lnSpc>
                        <a:spcAft>
                          <a:spcPts val="0"/>
                        </a:spcAft>
                      </a:pPr>
                      <a:r>
                        <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rPr>
                        <a:t>完成工序成本分析</a:t>
                      </a:r>
                    </a:p>
                  </a:txBody>
                  <a:tcPr marL="68580" marR="68580" marT="0" marB="0" anchor="ctr"/>
                </a:tc>
              </a:tr>
              <a:tr h="0">
                <a:tc>
                  <a:txBody>
                    <a:bodyPr/>
                    <a:lstStyle/>
                    <a:p>
                      <a:pPr algn="ctr">
                        <a:lnSpc>
                          <a:spcPct val="200000"/>
                        </a:lnSpc>
                        <a:spcAft>
                          <a:spcPts val="0"/>
                        </a:spcAft>
                      </a:pPr>
                      <a:r>
                        <a:rPr lang="en-US" altLang="zh-CN" sz="1600" b="0" kern="1200" dirty="0">
                          <a:solidFill>
                            <a:schemeClr val="bg1"/>
                          </a:solidFill>
                          <a:latin typeface="微软雅黑" panose="020B0503020204020204" pitchFamily="34" charset="-122"/>
                          <a:ea typeface="微软雅黑" panose="020B0503020204020204" pitchFamily="34" charset="-122"/>
                          <a:cs typeface="+mn-cs"/>
                        </a:rPr>
                        <a:t>7</a:t>
                      </a:r>
                      <a:endParaRPr lang="zh-CN" sz="1600" b="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200000"/>
                        </a:lnSpc>
                        <a:spcAft>
                          <a:spcPts val="0"/>
                        </a:spcAft>
                      </a:pPr>
                      <a:r>
                        <a:rPr lang="zh-CN" sz="1800" b="1" kern="1200" dirty="0" smtClean="0">
                          <a:solidFill>
                            <a:prstClr val="black">
                              <a:alpha val="75000"/>
                            </a:prstClr>
                          </a:solidFill>
                          <a:latin typeface="微软雅黑" panose="020B0503020204020204" pitchFamily="34" charset="-122"/>
                          <a:ea typeface="微软雅黑" panose="020B0503020204020204" pitchFamily="34" charset="-122"/>
                          <a:cs typeface="+mn-cs"/>
                        </a:rPr>
                        <a:t>完成质量分析体系</a:t>
                      </a:r>
                      <a:endPar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8580" marR="68580" marT="0" marB="0" anchor="ctr"/>
                </a:tc>
              </a:tr>
              <a:tr h="0">
                <a:tc>
                  <a:txBody>
                    <a:bodyPr/>
                    <a:lstStyle/>
                    <a:p>
                      <a:pPr algn="ctr">
                        <a:lnSpc>
                          <a:spcPct val="200000"/>
                        </a:lnSpc>
                        <a:spcAft>
                          <a:spcPts val="0"/>
                        </a:spcAft>
                      </a:pPr>
                      <a:r>
                        <a:rPr lang="en-US" altLang="zh-CN" sz="1600" b="0" kern="1200" dirty="0" smtClean="0">
                          <a:solidFill>
                            <a:schemeClr val="bg1"/>
                          </a:solidFill>
                          <a:latin typeface="微软雅黑" panose="020B0503020204020204" pitchFamily="34" charset="-122"/>
                          <a:ea typeface="微软雅黑" panose="020B0503020204020204" pitchFamily="34" charset="-122"/>
                          <a:cs typeface="+mn-cs"/>
                        </a:rPr>
                        <a:t>8</a:t>
                      </a:r>
                      <a:endParaRPr lang="zh-CN" sz="1600" b="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200000"/>
                        </a:lnSpc>
                        <a:spcAft>
                          <a:spcPts val="0"/>
                        </a:spcAft>
                      </a:pPr>
                      <a:r>
                        <a:rPr lang="zh-CN" sz="1800" b="1" kern="1200" dirty="0">
                          <a:solidFill>
                            <a:prstClr val="black">
                              <a:alpha val="75000"/>
                            </a:prstClr>
                          </a:solidFill>
                          <a:latin typeface="微软雅黑" panose="020B0503020204020204" pitchFamily="34" charset="-122"/>
                          <a:ea typeface="微软雅黑" panose="020B0503020204020204" pitchFamily="34" charset="-122"/>
                          <a:cs typeface="+mn-cs"/>
                        </a:rPr>
                        <a:t>系统集成、测试及试运行</a:t>
                      </a:r>
                    </a:p>
                  </a:txBody>
                  <a:tcPr marL="68580" marR="68580" marT="0" marB="0" anchor="ctr"/>
                </a:tc>
              </a:tr>
            </a:tbl>
          </a:graphicData>
        </a:graphic>
      </p:graphicFrame>
    </p:spTree>
    <p:extLst>
      <p:ext uri="{BB962C8B-B14F-4D97-AF65-F5344CB8AC3E}">
        <p14:creationId xmlns:p14="http://schemas.microsoft.com/office/powerpoint/2010/main" val="53294780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90321" y="6383307"/>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44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大数据平台架构</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940" y="1381949"/>
            <a:ext cx="8867308" cy="492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9558020"/>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系统模块展示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90937" y="974099"/>
            <a:ext cx="2492990" cy="369332"/>
          </a:xfrm>
          <a:prstGeom prst="rect">
            <a:avLst/>
          </a:prstGeom>
        </p:spPr>
        <p:txBody>
          <a:bodyPr wrap="none">
            <a:spAutoFit/>
          </a:bodyPr>
          <a:lstStyle/>
          <a:p>
            <a:r>
              <a:rPr lang="zh-CN" altLang="zh-CN" b="1" dirty="0"/>
              <a:t>数据的自动化清洗处理</a:t>
            </a:r>
            <a:endParaRPr lang="zh-CN" altLang="en-US" b="1" dirty="0"/>
          </a:p>
        </p:txBody>
      </p:sp>
      <p:pic>
        <p:nvPicPr>
          <p:cNvPr id="16" name="图片 15"/>
          <p:cNvPicPr/>
          <p:nvPr/>
        </p:nvPicPr>
        <p:blipFill>
          <a:blip r:embed="rId3">
            <a:extLst>
              <a:ext uri="{28A0092B-C50C-407E-A947-70E740481C1C}">
                <a14:useLocalDpi xmlns:a14="http://schemas.microsoft.com/office/drawing/2010/main" val="0"/>
              </a:ext>
            </a:extLst>
          </a:blip>
          <a:srcRect/>
          <a:stretch>
            <a:fillRect/>
          </a:stretch>
        </p:blipFill>
        <p:spPr>
          <a:xfrm>
            <a:off x="1251671" y="1343431"/>
            <a:ext cx="9418373" cy="5039876"/>
          </a:xfrm>
          <a:prstGeom prst="rect">
            <a:avLst/>
          </a:prstGeom>
          <a:noFill/>
          <a:ln>
            <a:noFill/>
          </a:ln>
        </p:spPr>
      </p:pic>
    </p:spTree>
    <p:extLst>
      <p:ext uri="{BB962C8B-B14F-4D97-AF65-F5344CB8AC3E}">
        <p14:creationId xmlns:p14="http://schemas.microsoft.com/office/powerpoint/2010/main" val="153679783"/>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系统模块展示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90937" y="974099"/>
            <a:ext cx="5032147" cy="369332"/>
          </a:xfrm>
          <a:prstGeom prst="rect">
            <a:avLst/>
          </a:prstGeom>
        </p:spPr>
        <p:txBody>
          <a:bodyPr wrap="none">
            <a:spAutoFit/>
          </a:bodyPr>
          <a:lstStyle/>
          <a:p>
            <a:r>
              <a:rPr lang="zh-CN" altLang="zh-CN" b="1" dirty="0"/>
              <a:t>基于不同类型数据库间高效数据抽取的方法模型</a:t>
            </a:r>
            <a:endParaRPr lang="zh-CN" altLang="en-US" b="1" dirty="0"/>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a:xfrm>
            <a:off x="998155" y="1453876"/>
            <a:ext cx="9671890" cy="4929431"/>
          </a:xfrm>
          <a:prstGeom prst="rect">
            <a:avLst/>
          </a:prstGeom>
          <a:noFill/>
          <a:ln>
            <a:noFill/>
          </a:ln>
        </p:spPr>
      </p:pic>
    </p:spTree>
    <p:extLst>
      <p:ext uri="{BB962C8B-B14F-4D97-AF65-F5344CB8AC3E}">
        <p14:creationId xmlns:p14="http://schemas.microsoft.com/office/powerpoint/2010/main" val="1585147361"/>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系统模块展示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90937" y="974099"/>
            <a:ext cx="5307863" cy="369332"/>
          </a:xfrm>
          <a:prstGeom prst="rect">
            <a:avLst/>
          </a:prstGeom>
        </p:spPr>
        <p:txBody>
          <a:bodyPr wrap="none">
            <a:spAutoFit/>
          </a:bodyPr>
          <a:lstStyle/>
          <a:p>
            <a:r>
              <a:rPr lang="zh-CN" altLang="zh-CN" b="1" dirty="0"/>
              <a:t>基于大数据</a:t>
            </a:r>
            <a:r>
              <a:rPr lang="en-US" altLang="zh-CN" b="1" dirty="0"/>
              <a:t>spark</a:t>
            </a:r>
            <a:r>
              <a:rPr lang="zh-CN" altLang="zh-CN" b="1" dirty="0"/>
              <a:t>架构的自动化数据分析模型的构建</a:t>
            </a:r>
            <a:endParaRPr lang="zh-CN" altLang="en-US" b="1" dirty="0"/>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a:xfrm>
            <a:off x="809812" y="1736898"/>
            <a:ext cx="9500836" cy="4317061"/>
          </a:xfrm>
          <a:prstGeom prst="rect">
            <a:avLst/>
          </a:prstGeom>
          <a:noFill/>
          <a:ln>
            <a:noFill/>
          </a:ln>
        </p:spPr>
      </p:pic>
    </p:spTree>
    <p:extLst>
      <p:ext uri="{BB962C8B-B14F-4D97-AF65-F5344CB8AC3E}">
        <p14:creationId xmlns:p14="http://schemas.microsoft.com/office/powerpoint/2010/main" val="160399217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6047810"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数据集成及数据仓库构建</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212172" y="879207"/>
            <a:ext cx="6186184" cy="5362870"/>
          </a:xfrm>
          <a:prstGeom prst="rect">
            <a:avLst/>
          </a:prstGeom>
        </p:spPr>
      </p:pic>
      <p:pic>
        <p:nvPicPr>
          <p:cNvPr id="21" name="图片 20"/>
          <p:cNvPicPr>
            <a:picLocks noChangeAspect="1"/>
          </p:cNvPicPr>
          <p:nvPr/>
        </p:nvPicPr>
        <p:blipFill>
          <a:blip r:embed="rId4"/>
          <a:stretch>
            <a:fillRect/>
          </a:stretch>
        </p:blipFill>
        <p:spPr>
          <a:xfrm>
            <a:off x="6385632" y="820493"/>
            <a:ext cx="5652331" cy="5405709"/>
          </a:xfrm>
          <a:prstGeom prst="rect">
            <a:avLst/>
          </a:prstGeom>
        </p:spPr>
      </p:pic>
      <p:sp>
        <p:nvSpPr>
          <p:cNvPr id="23" name="矩形 22"/>
          <p:cNvSpPr/>
          <p:nvPr/>
        </p:nvSpPr>
        <p:spPr>
          <a:xfrm>
            <a:off x="4728764" y="6300791"/>
            <a:ext cx="3824927" cy="369332"/>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rPr>
              <a:t>构建数据迁移模板的表结构关联图</a:t>
            </a:r>
            <a:endParaRPr lang="zh-CN" altLang="en-US" b="1" dirty="0"/>
          </a:p>
        </p:txBody>
      </p:sp>
    </p:spTree>
    <p:extLst>
      <p:ext uri="{BB962C8B-B14F-4D97-AF65-F5344CB8AC3E}">
        <p14:creationId xmlns:p14="http://schemas.microsoft.com/office/powerpoint/2010/main" val="517022776"/>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5768538"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数据集成及数据仓库构建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76335" y="1563085"/>
            <a:ext cx="248223" cy="4801314"/>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rPr>
              <a:t>原材料价格及影响因素相关数据表结构</a:t>
            </a:r>
            <a:endParaRPr lang="zh-CN" altLang="en-US" b="1" dirty="0"/>
          </a:p>
        </p:txBody>
      </p:sp>
      <p:pic>
        <p:nvPicPr>
          <p:cNvPr id="16" name="图片 15"/>
          <p:cNvPicPr>
            <a:picLocks noChangeAspect="1"/>
          </p:cNvPicPr>
          <p:nvPr/>
        </p:nvPicPr>
        <p:blipFill>
          <a:blip r:embed="rId3"/>
          <a:stretch>
            <a:fillRect/>
          </a:stretch>
        </p:blipFill>
        <p:spPr>
          <a:xfrm>
            <a:off x="904332" y="815227"/>
            <a:ext cx="5179790" cy="5968190"/>
          </a:xfrm>
          <a:prstGeom prst="rect">
            <a:avLst/>
          </a:prstGeom>
        </p:spPr>
      </p:pic>
      <p:pic>
        <p:nvPicPr>
          <p:cNvPr id="17" name="图片 16"/>
          <p:cNvPicPr>
            <a:picLocks noChangeAspect="1"/>
          </p:cNvPicPr>
          <p:nvPr/>
        </p:nvPicPr>
        <p:blipFill>
          <a:blip r:embed="rId4"/>
          <a:stretch>
            <a:fillRect/>
          </a:stretch>
        </p:blipFill>
        <p:spPr>
          <a:xfrm>
            <a:off x="6987374" y="863913"/>
            <a:ext cx="4691353" cy="5645662"/>
          </a:xfrm>
          <a:prstGeom prst="rect">
            <a:avLst/>
          </a:prstGeom>
        </p:spPr>
      </p:pic>
      <p:sp>
        <p:nvSpPr>
          <p:cNvPr id="18" name="矩形 17"/>
          <p:cNvSpPr/>
          <p:nvPr/>
        </p:nvSpPr>
        <p:spPr>
          <a:xfrm>
            <a:off x="6578123" y="1402969"/>
            <a:ext cx="248223" cy="4524315"/>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rPr>
              <a:t>钢材价格及影响因素相关数据表结构</a:t>
            </a:r>
            <a:endParaRPr lang="zh-CN" altLang="en-US" b="1" dirty="0"/>
          </a:p>
        </p:txBody>
      </p:sp>
    </p:spTree>
    <p:extLst>
      <p:ext uri="{BB962C8B-B14F-4D97-AF65-F5344CB8AC3E}">
        <p14:creationId xmlns:p14="http://schemas.microsoft.com/office/powerpoint/2010/main" val="80461852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523921" y="967803"/>
            <a:ext cx="3144157" cy="3144157"/>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159601" y="4978520"/>
            <a:ext cx="7862207" cy="646331"/>
          </a:xfrm>
          <a:prstGeom prst="rect">
            <a:avLst/>
          </a:prstGeom>
          <a:noFill/>
        </p:spPr>
        <p:txBody>
          <a:bodyPr wrap="square" rtlCol="0">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项目目标</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437972" y="1652773"/>
            <a:ext cx="3294289" cy="1569660"/>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ONE</a:t>
            </a:r>
            <a:endParaRPr lang="zh-CN" altLang="en-US"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8"/>
          <p:cNvSpPr txBox="1"/>
          <p:nvPr/>
        </p:nvSpPr>
        <p:spPr>
          <a:xfrm>
            <a:off x="3575713" y="5617259"/>
            <a:ext cx="4995081"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Purpose and </a:t>
            </a:r>
            <a:r>
              <a:rPr lang="en-US" altLang="zh-CN" sz="2000" dirty="0" smtClean="0">
                <a:solidFill>
                  <a:schemeClr val="accent1"/>
                </a:solidFill>
                <a:latin typeface="微软雅黑" panose="020B0503020204020204" pitchFamily="34" charset="-122"/>
                <a:ea typeface="微软雅黑" panose="020B0503020204020204" pitchFamily="34" charset="-122"/>
              </a:rPr>
              <a:t>Significance</a:t>
            </a:r>
            <a:endParaRPr lang="da-DK" altLang="zh-CN" sz="20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291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6260"/>
            <a:ext cx="5850597"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智能决策展示平台</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7368416" y="5138846"/>
            <a:ext cx="3185487"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生产过程成本和质量分析部分</a:t>
            </a:r>
            <a:endParaRPr lang="zh-CN" altLang="en-US" b="1" dirty="0"/>
          </a:p>
        </p:txBody>
      </p:sp>
      <p:sp>
        <p:nvSpPr>
          <p:cNvPr id="54" name="矩形 53"/>
          <p:cNvSpPr/>
          <p:nvPr/>
        </p:nvSpPr>
        <p:spPr>
          <a:xfrm>
            <a:off x="2067431" y="5143717"/>
            <a:ext cx="226215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销售分析与价格</a:t>
            </a:r>
            <a:r>
              <a:rPr lang="zh-CN" altLang="en-US" b="1" dirty="0" smtClean="0">
                <a:latin typeface="微软雅黑" panose="020B0503020204020204" pitchFamily="34" charset="-122"/>
                <a:ea typeface="微软雅黑" panose="020B0503020204020204" pitchFamily="34" charset="-122"/>
              </a:rPr>
              <a:t>预测</a:t>
            </a:r>
            <a:endParaRPr lang="zh-CN" altLang="en-US" b="1" dirty="0">
              <a:latin typeface="微软雅黑" panose="020B0503020204020204" pitchFamily="34" charset="-122"/>
              <a:ea typeface="微软雅黑" panose="020B0503020204020204" pitchFamily="34" charset="-122"/>
            </a:endParaRPr>
          </a:p>
        </p:txBody>
      </p:sp>
      <p:pic>
        <p:nvPicPr>
          <p:cNvPr id="7" name="Picture 6"/>
          <p:cNvPicPr>
            <a:picLocks noChangeAspect="1"/>
          </p:cNvPicPr>
          <p:nvPr/>
        </p:nvPicPr>
        <p:blipFill>
          <a:blip r:embed="rId3"/>
          <a:stretch>
            <a:fillRect/>
          </a:stretch>
        </p:blipFill>
        <p:spPr>
          <a:xfrm>
            <a:off x="6545921" y="1178236"/>
            <a:ext cx="4830478" cy="3886027"/>
          </a:xfrm>
          <a:prstGeom prst="rect">
            <a:avLst/>
          </a:prstGeom>
        </p:spPr>
      </p:pic>
      <p:pic>
        <p:nvPicPr>
          <p:cNvPr id="8" name="Picture 7"/>
          <p:cNvPicPr>
            <a:picLocks noChangeAspect="1"/>
          </p:cNvPicPr>
          <p:nvPr/>
        </p:nvPicPr>
        <p:blipFill>
          <a:blip r:embed="rId4"/>
          <a:stretch>
            <a:fillRect/>
          </a:stretch>
        </p:blipFill>
        <p:spPr>
          <a:xfrm>
            <a:off x="740166" y="1178236"/>
            <a:ext cx="4916688" cy="3886027"/>
          </a:xfrm>
          <a:prstGeom prst="rect">
            <a:avLst/>
          </a:prstGeom>
        </p:spPr>
      </p:pic>
    </p:spTree>
    <p:extLst>
      <p:ext uri="{BB962C8B-B14F-4D97-AF65-F5344CB8AC3E}">
        <p14:creationId xmlns:p14="http://schemas.microsoft.com/office/powerpoint/2010/main" val="90157370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质量</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分析体系</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6" name="文本框 46"/>
          <p:cNvSpPr txBox="1"/>
          <p:nvPr/>
        </p:nvSpPr>
        <p:spPr>
          <a:xfrm>
            <a:off x="695324" y="1243026"/>
            <a:ext cx="10591704" cy="4524315"/>
          </a:xfrm>
          <a:prstGeom prst="rect">
            <a:avLst/>
          </a:prstGeom>
          <a:noFill/>
          <a:ln w="25400">
            <a:solidFill>
              <a:srgbClr val="007DDA"/>
            </a:solidFill>
          </a:ln>
        </p:spPr>
        <p:txBody>
          <a:bodyPr wrap="square" rtlCol="0" anchor="ctr" anchorCtr="0">
            <a:spAutoFit/>
          </a:bodyPr>
          <a:lstStyle/>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zh-CN" altLang="en-US" sz="2400" dirty="0">
              <a:latin typeface="微软雅黑" panose="020B0503020204020204" pitchFamily="34" charset="-122"/>
              <a:ea typeface="微软雅黑" panose="020B0503020204020204" pitchFamily="34" charset="-122"/>
            </a:endParaRPr>
          </a:p>
        </p:txBody>
      </p:sp>
      <p:pic>
        <p:nvPicPr>
          <p:cNvPr id="308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873" y="2129838"/>
            <a:ext cx="527685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6873" y="4233268"/>
            <a:ext cx="52768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2849616" y="1768476"/>
            <a:ext cx="18004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单炉</a:t>
            </a:r>
            <a:r>
              <a:rPr lang="zh-CN" altLang="en-US" b="1" dirty="0" smtClean="0">
                <a:latin typeface="微软雅黑" panose="020B0503020204020204" pitchFamily="34" charset="-122"/>
                <a:ea typeface="微软雅黑" panose="020B0503020204020204" pitchFamily="34" charset="-122"/>
              </a:rPr>
              <a:t>次质量分析</a:t>
            </a:r>
            <a:endParaRPr lang="zh-CN" altLang="en-US" b="1" dirty="0"/>
          </a:p>
        </p:txBody>
      </p:sp>
      <p:sp>
        <p:nvSpPr>
          <p:cNvPr id="26" name="矩形 25"/>
          <p:cNvSpPr/>
          <p:nvPr/>
        </p:nvSpPr>
        <p:spPr>
          <a:xfrm>
            <a:off x="2932568" y="3863936"/>
            <a:ext cx="1800493"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总体波动率分析</a:t>
            </a:r>
            <a:endParaRPr lang="zh-CN" altLang="en-US" b="1" dirty="0"/>
          </a:p>
        </p:txBody>
      </p:sp>
      <p:pic>
        <p:nvPicPr>
          <p:cNvPr id="3082" name="图片 17" descr="149996347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7060" y="2222430"/>
            <a:ext cx="3103119" cy="3418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p:cNvSpPr/>
          <p:nvPr/>
        </p:nvSpPr>
        <p:spPr>
          <a:xfrm>
            <a:off x="8283790" y="1853098"/>
            <a:ext cx="1569660"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质量指标预测</a:t>
            </a:r>
            <a:endParaRPr lang="zh-CN" altLang="en-US" b="1" dirty="0"/>
          </a:p>
        </p:txBody>
      </p:sp>
    </p:spTree>
    <p:extLst>
      <p:ext uri="{BB962C8B-B14F-4D97-AF65-F5344CB8AC3E}">
        <p14:creationId xmlns:p14="http://schemas.microsoft.com/office/powerpoint/2010/main" val="74313783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工序</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成本分析</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6" name="文本框 46"/>
          <p:cNvSpPr txBox="1"/>
          <p:nvPr/>
        </p:nvSpPr>
        <p:spPr>
          <a:xfrm>
            <a:off x="695324" y="1243026"/>
            <a:ext cx="10591704" cy="4524315"/>
          </a:xfrm>
          <a:prstGeom prst="rect">
            <a:avLst/>
          </a:prstGeom>
          <a:noFill/>
          <a:ln w="25400">
            <a:solidFill>
              <a:srgbClr val="007DDA"/>
            </a:solidFill>
          </a:ln>
        </p:spPr>
        <p:txBody>
          <a:bodyPr wrap="square" rtlCol="0" anchor="ctr" anchorCtr="0">
            <a:spAutoFit/>
          </a:bodyPr>
          <a:lstStyle/>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zh-CN" altLang="en-US" sz="2400" dirty="0">
              <a:latin typeface="微软雅黑" panose="020B0503020204020204" pitchFamily="34" charset="-122"/>
              <a:ea typeface="微软雅黑" panose="020B0503020204020204" pitchFamily="34" charset="-122"/>
            </a:endParaRPr>
          </a:p>
        </p:txBody>
      </p:sp>
      <p:pic>
        <p:nvPicPr>
          <p:cNvPr id="409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98" y="1385044"/>
            <a:ext cx="5145380" cy="251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978" y="3207299"/>
            <a:ext cx="5022070" cy="248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462602" y="3987924"/>
            <a:ext cx="186942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单炉</a:t>
            </a:r>
            <a:r>
              <a:rPr lang="zh-CN" altLang="en-US" b="1" dirty="0" smtClean="0">
                <a:latin typeface="微软雅黑" panose="020B0503020204020204" pitchFamily="34" charset="-122"/>
                <a:ea typeface="微软雅黑" panose="020B0503020204020204" pitchFamily="34" charset="-122"/>
              </a:rPr>
              <a:t>次成本分析 </a:t>
            </a:r>
            <a:endParaRPr lang="zh-CN" altLang="en-US" b="1" dirty="0"/>
          </a:p>
        </p:txBody>
      </p:sp>
      <p:sp>
        <p:nvSpPr>
          <p:cNvPr id="20" name="矩形 19"/>
          <p:cNvSpPr/>
          <p:nvPr/>
        </p:nvSpPr>
        <p:spPr>
          <a:xfrm>
            <a:off x="7699279" y="2818392"/>
            <a:ext cx="1800493"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总体波动率分析</a:t>
            </a:r>
            <a:endParaRPr lang="zh-CN" altLang="en-US" b="1" dirty="0"/>
          </a:p>
        </p:txBody>
      </p:sp>
    </p:spTree>
    <p:extLst>
      <p:ext uri="{BB962C8B-B14F-4D97-AF65-F5344CB8AC3E}">
        <p14:creationId xmlns:p14="http://schemas.microsoft.com/office/powerpoint/2010/main" val="952864888"/>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销售</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状况分析</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6" name="文本框 46"/>
          <p:cNvSpPr txBox="1"/>
          <p:nvPr/>
        </p:nvSpPr>
        <p:spPr>
          <a:xfrm>
            <a:off x="695324" y="1243026"/>
            <a:ext cx="10591704" cy="4524315"/>
          </a:xfrm>
          <a:prstGeom prst="rect">
            <a:avLst/>
          </a:prstGeom>
          <a:noFill/>
          <a:ln w="25400">
            <a:solidFill>
              <a:srgbClr val="007DDA"/>
            </a:solidFill>
          </a:ln>
        </p:spPr>
        <p:txBody>
          <a:bodyPr wrap="square" rtlCol="0" anchor="ctr" anchorCtr="0">
            <a:spAutoFit/>
          </a:bodyPr>
          <a:lstStyle/>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zh-CN" altLang="en-US" sz="2400" dirty="0">
              <a:latin typeface="微软雅黑" panose="020B0503020204020204" pitchFamily="34" charset="-122"/>
              <a:ea typeface="微软雅黑" panose="020B0503020204020204" pitchFamily="34" charset="-122"/>
            </a:endParaRPr>
          </a:p>
        </p:txBody>
      </p:sp>
      <p:pic>
        <p:nvPicPr>
          <p:cNvPr id="17"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t="32428"/>
          <a:stretch>
            <a:fillRect/>
          </a:stretch>
        </p:blipFill>
        <p:spPr bwMode="auto">
          <a:xfrm>
            <a:off x="1206480" y="1359243"/>
            <a:ext cx="3814229" cy="205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4543" r="24774"/>
          <a:stretch/>
        </p:blipFill>
        <p:spPr bwMode="auto">
          <a:xfrm>
            <a:off x="4639400" y="1363297"/>
            <a:ext cx="3761771" cy="205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843" t="38320" r="28335"/>
          <a:stretch/>
        </p:blipFill>
        <p:spPr bwMode="auto">
          <a:xfrm>
            <a:off x="8401171" y="1359243"/>
            <a:ext cx="2604304" cy="206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133" r="25234"/>
          <a:stretch/>
        </p:blipFill>
        <p:spPr bwMode="auto">
          <a:xfrm>
            <a:off x="1206480" y="3418107"/>
            <a:ext cx="254643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5948" r="17827" b="22661"/>
          <a:stretch/>
        </p:blipFill>
        <p:spPr bwMode="auto">
          <a:xfrm>
            <a:off x="3783473" y="3422161"/>
            <a:ext cx="3991784" cy="222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02059" y="3468641"/>
            <a:ext cx="3390826" cy="206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702979"/>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90321" y="6383307"/>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系统模块展示</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文本框 73"/>
          <p:cNvSpPr txBox="1"/>
          <p:nvPr/>
        </p:nvSpPr>
        <p:spPr>
          <a:xfrm>
            <a:off x="7169426" y="337909"/>
            <a:ext cx="4327250"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销售分析模块</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p:cNvSpPr/>
          <p:nvPr/>
        </p:nvSpPr>
        <p:spPr>
          <a:xfrm>
            <a:off x="1396990" y="1038946"/>
            <a:ext cx="3038736" cy="458908"/>
          </a:xfrm>
          <a:prstGeom prst="rect">
            <a:avLst/>
          </a:prstGeom>
        </p:spPr>
        <p:txBody>
          <a:bodyPr wrap="square">
            <a:spAutoFit/>
          </a:bodyPr>
          <a:lstStyle/>
          <a:p>
            <a:pPr algn="ctr">
              <a:lnSpc>
                <a:spcPct val="150000"/>
              </a:lnSpc>
            </a:pPr>
            <a:r>
              <a:rPr lang="zh-CN" altLang="en-US" b="1" dirty="0" smtClean="0">
                <a:latin typeface="微软雅黑" panose="020B0503020204020204" pitchFamily="34" charset="-122"/>
                <a:ea typeface="微软雅黑" panose="020B0503020204020204" pitchFamily="34" charset="-122"/>
              </a:rPr>
              <a:t>空间分析</a:t>
            </a:r>
            <a:endParaRPr lang="en-US" altLang="zh-CN" b="1" dirty="0" smtClean="0">
              <a:latin typeface="微软雅黑" panose="020B0503020204020204" pitchFamily="34" charset="-122"/>
              <a:ea typeface="微软雅黑" panose="020B0503020204020204" pitchFamily="34" charset="-122"/>
            </a:endParaRPr>
          </a:p>
        </p:txBody>
      </p:sp>
      <p:grpSp>
        <p:nvGrpSpPr>
          <p:cNvPr id="3" name="组合 2"/>
          <p:cNvGrpSpPr/>
          <p:nvPr/>
        </p:nvGrpSpPr>
        <p:grpSpPr>
          <a:xfrm>
            <a:off x="212172" y="1906918"/>
            <a:ext cx="5395412" cy="4312907"/>
            <a:chOff x="3406392" y="1028910"/>
            <a:chExt cx="6698307" cy="5354397"/>
          </a:xfrm>
        </p:grpSpPr>
        <p:pic>
          <p:nvPicPr>
            <p:cNvPr id="6148"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6392" y="1028910"/>
              <a:ext cx="6698307" cy="532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46"/>
            <p:cNvSpPr txBox="1"/>
            <p:nvPr/>
          </p:nvSpPr>
          <p:spPr>
            <a:xfrm>
              <a:off x="3515083" y="1522163"/>
              <a:ext cx="6497017" cy="1200329"/>
            </a:xfrm>
            <a:prstGeom prst="rect">
              <a:avLst/>
            </a:prstGeom>
            <a:noFill/>
            <a:ln w="25400">
              <a:solidFill>
                <a:srgbClr val="FF0000"/>
              </a:solidFill>
            </a:ln>
          </p:spPr>
          <p:txBody>
            <a:bodyPr wrap="square" rtlCol="0" anchor="ctr" anchorCtr="0">
              <a:spAutoFit/>
            </a:bodyPr>
            <a:lstStyle/>
            <a:p>
              <a:pPr indent="457200">
                <a:lnSpc>
                  <a:spcPct val="150000"/>
                </a:lnSpc>
              </a:pP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indent="457200">
                <a:lnSpc>
                  <a:spcPct val="150000"/>
                </a:lnSpc>
              </a:pP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21" name="文本框 46"/>
            <p:cNvSpPr txBox="1"/>
            <p:nvPr/>
          </p:nvSpPr>
          <p:spPr>
            <a:xfrm>
              <a:off x="3507036" y="5802250"/>
              <a:ext cx="6497017" cy="581057"/>
            </a:xfrm>
            <a:prstGeom prst="rect">
              <a:avLst/>
            </a:prstGeom>
            <a:noFill/>
            <a:ln w="25400">
              <a:solidFill>
                <a:srgbClr val="FF0000"/>
              </a:solidFill>
            </a:ln>
          </p:spPr>
          <p:txBody>
            <a:bodyPr wrap="square" rtlCol="0" anchor="ctr" anchorCtr="0">
              <a:spAutoFit/>
            </a:bodyPr>
            <a:lstStyle/>
            <a:p>
              <a:pPr indent="457200">
                <a:lnSpc>
                  <a:spcPct val="150000"/>
                </a:lnSpc>
              </a:pPr>
              <a:endParaRPr lang="en-US" altLang="zh-CN" sz="2400" dirty="0">
                <a:solidFill>
                  <a:srgbClr val="FF0000"/>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7973225" y="1028910"/>
            <a:ext cx="1107996" cy="458908"/>
          </a:xfrm>
          <a:prstGeom prst="rect">
            <a:avLst/>
          </a:prstGeom>
        </p:spPr>
        <p:txBody>
          <a:bodyPr wrap="none">
            <a:spAutoFit/>
          </a:bodyPr>
          <a:lstStyle/>
          <a:p>
            <a:pPr>
              <a:lnSpc>
                <a:spcPct val="150000"/>
              </a:lnSpc>
            </a:pPr>
            <a:r>
              <a:rPr lang="zh-CN" altLang="en-US" b="1" dirty="0">
                <a:latin typeface="微软雅黑" panose="020B0503020204020204" pitchFamily="34" charset="-122"/>
                <a:ea typeface="微软雅黑" panose="020B0503020204020204" pitchFamily="34" charset="-122"/>
              </a:rPr>
              <a:t>钢种</a:t>
            </a:r>
            <a:r>
              <a:rPr lang="zh-CN" altLang="en-US" b="1" dirty="0" smtClean="0">
                <a:latin typeface="微软雅黑" panose="020B0503020204020204" pitchFamily="34" charset="-122"/>
                <a:ea typeface="微软雅黑" panose="020B0503020204020204" pitchFamily="34" charset="-122"/>
              </a:rPr>
              <a:t>分析</a:t>
            </a:r>
            <a:endParaRPr lang="en-US" altLang="zh-CN" b="1"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350008" y="1727397"/>
            <a:ext cx="4354430" cy="4768480"/>
            <a:chOff x="4443772" y="1104920"/>
            <a:chExt cx="5501290" cy="6024391"/>
          </a:xfrm>
        </p:grpSpPr>
        <p:pic>
          <p:nvPicPr>
            <p:cNvPr id="19"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8662" y="1104920"/>
              <a:ext cx="54864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3772" y="4948086"/>
              <a:ext cx="54864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59333222"/>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996" y="1727397"/>
            <a:ext cx="4673696" cy="416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系统模块展示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文本框 73"/>
          <p:cNvSpPr txBox="1"/>
          <p:nvPr/>
        </p:nvSpPr>
        <p:spPr>
          <a:xfrm>
            <a:off x="7169426" y="337909"/>
            <a:ext cx="4327250"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smtClean="0">
                <a:solidFill>
                  <a:srgbClr val="0070C0"/>
                </a:solidFill>
                <a:latin typeface="Arial" panose="020B0604020202020204" pitchFamily="34" charset="0"/>
                <a:ea typeface="微软雅黑" panose="020B0503020204020204" pitchFamily="34" charset="-122"/>
                <a:sym typeface="Arial" panose="020B0604020202020204" pitchFamily="34" charset="0"/>
              </a:rPr>
              <a:t>销售分析模块</a:t>
            </a:r>
            <a:endParaRPr lang="zh-CN" altLang="en-US" sz="20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p:cNvSpPr/>
          <p:nvPr/>
        </p:nvSpPr>
        <p:spPr>
          <a:xfrm>
            <a:off x="1914188" y="1135098"/>
            <a:ext cx="1611312" cy="507831"/>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市场份额</a:t>
            </a:r>
            <a:r>
              <a:rPr lang="zh-CN" altLang="en-US" b="1" dirty="0" smtClean="0">
                <a:latin typeface="微软雅黑" panose="020B0503020204020204" pitchFamily="34" charset="-122"/>
                <a:ea typeface="微软雅黑" panose="020B0503020204020204" pitchFamily="34" charset="-122"/>
              </a:rPr>
              <a:t>分析</a:t>
            </a:r>
            <a:endParaRPr lang="en-US" altLang="zh-CN" b="1" dirty="0" smtClean="0">
              <a:latin typeface="微软雅黑" panose="020B0503020204020204" pitchFamily="34" charset="-122"/>
              <a:ea typeface="微软雅黑" panose="020B0503020204020204" pitchFamily="34" charset="-122"/>
            </a:endParaRPr>
          </a:p>
        </p:txBody>
      </p:sp>
      <p:sp>
        <p:nvSpPr>
          <p:cNvPr id="14" name="矩形 13"/>
          <p:cNvSpPr/>
          <p:nvPr/>
        </p:nvSpPr>
        <p:spPr>
          <a:xfrm>
            <a:off x="8126119" y="1179341"/>
            <a:ext cx="1154112" cy="463588"/>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rPr>
              <a:t>客户</a:t>
            </a:r>
            <a:r>
              <a:rPr lang="zh-CN" altLang="en-US" b="1" dirty="0" smtClean="0">
                <a:latin typeface="微软雅黑" panose="020B0503020204020204" pitchFamily="34" charset="-122"/>
                <a:ea typeface="微软雅黑" panose="020B0503020204020204" pitchFamily="34" charset="-122"/>
              </a:rPr>
              <a:t>分析</a:t>
            </a:r>
            <a:endParaRPr lang="en-US" altLang="zh-CN" b="1" dirty="0" smtClean="0"/>
          </a:p>
        </p:txBody>
      </p:sp>
      <p:grpSp>
        <p:nvGrpSpPr>
          <p:cNvPr id="16" name="组合 15"/>
          <p:cNvGrpSpPr/>
          <p:nvPr/>
        </p:nvGrpSpPr>
        <p:grpSpPr>
          <a:xfrm>
            <a:off x="6084122" y="1727397"/>
            <a:ext cx="5238105" cy="4160507"/>
            <a:chOff x="4474611" y="1190343"/>
            <a:chExt cx="5557032" cy="4413824"/>
          </a:xfrm>
        </p:grpSpPr>
        <p:pic>
          <p:nvPicPr>
            <p:cNvPr id="17"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5243" y="1190343"/>
              <a:ext cx="5486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4" t="81847" r="844" b="-696"/>
            <a:stretch/>
          </p:blipFill>
          <p:spPr bwMode="auto">
            <a:xfrm>
              <a:off x="4474611" y="4977577"/>
              <a:ext cx="5557032" cy="62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文本框 46"/>
          <p:cNvSpPr txBox="1"/>
          <p:nvPr/>
        </p:nvSpPr>
        <p:spPr>
          <a:xfrm>
            <a:off x="357883" y="4846548"/>
            <a:ext cx="4423667" cy="1200329"/>
          </a:xfrm>
          <a:prstGeom prst="rect">
            <a:avLst/>
          </a:prstGeom>
          <a:noFill/>
          <a:ln w="25400">
            <a:solidFill>
              <a:srgbClr val="FF0000"/>
            </a:solidFill>
          </a:ln>
        </p:spPr>
        <p:txBody>
          <a:bodyPr wrap="square" rtlCol="0" anchor="ctr" anchorCtr="0">
            <a:spAutoFit/>
          </a:bodyPr>
          <a:lstStyle/>
          <a:p>
            <a:pPr indent="457200">
              <a:lnSpc>
                <a:spcPct val="150000"/>
              </a:lnSpc>
            </a:pP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indent="457200">
              <a:lnSpc>
                <a:spcPct val="150000"/>
              </a:lnSpc>
            </a:pP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6335096"/>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1" y="2653018"/>
            <a:ext cx="1805215" cy="1551965"/>
          </a:xfrm>
          <a:prstGeom prst="rect">
            <a:avLst/>
          </a:prstGeom>
          <a:solidFill>
            <a:srgbClr val="0070C0"/>
          </a:solidFill>
          <a:ln>
            <a:no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9" name="矩形 8"/>
          <p:cNvSpPr/>
          <p:nvPr/>
        </p:nvSpPr>
        <p:spPr bwMode="auto">
          <a:xfrm>
            <a:off x="10386786" y="2653018"/>
            <a:ext cx="1805215" cy="1551965"/>
          </a:xfrm>
          <a:prstGeom prst="rect">
            <a:avLst/>
          </a:prstGeom>
          <a:solidFill>
            <a:srgbClr val="0070C0"/>
          </a:solidFill>
          <a:ln>
            <a:no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3" name="文本框 2"/>
          <p:cNvSpPr txBox="1"/>
          <p:nvPr/>
        </p:nvSpPr>
        <p:spPr>
          <a:xfrm>
            <a:off x="2254760" y="2788807"/>
            <a:ext cx="7259357" cy="830997"/>
          </a:xfrm>
          <a:prstGeom prst="rect">
            <a:avLst/>
          </a:prstGeom>
          <a:noFill/>
        </p:spPr>
        <p:txBody>
          <a:bodyPr wrap="square" rtlCol="0">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ctr"/>
            <a:r>
              <a:rPr lang="zh-CN" altLang="en-US" sz="4800" dirty="0" smtClean="0">
                <a:solidFill>
                  <a:prstClr val="black">
                    <a:alpha val="75000"/>
                  </a:prstClr>
                </a:solidFill>
              </a:rPr>
              <a:t>谢谢各位领导指导</a:t>
            </a:r>
            <a:endParaRPr lang="zh-CN" altLang="en-US" sz="4800" dirty="0">
              <a:solidFill>
                <a:prstClr val="black">
                  <a:alpha val="75000"/>
                </a:prstClr>
              </a:solidFill>
            </a:endParaRPr>
          </a:p>
        </p:txBody>
      </p:sp>
      <p:cxnSp>
        <p:nvCxnSpPr>
          <p:cNvPr id="10" name="直接连接符 9"/>
          <p:cNvCxnSpPr/>
          <p:nvPr/>
        </p:nvCxnSpPr>
        <p:spPr>
          <a:xfrm>
            <a:off x="2369065" y="3643801"/>
            <a:ext cx="7012441" cy="0"/>
          </a:xfrm>
          <a:prstGeom prst="line">
            <a:avLst/>
          </a:prstGeom>
          <a:noFill/>
          <a:ln w="25400" cap="rnd" cmpd="sng" algn="ctr">
            <a:solidFill>
              <a:schemeClr val="tx1">
                <a:alpha val="75000"/>
              </a:schemeClr>
            </a:solidFill>
            <a:prstDash val="solid"/>
          </a:ln>
          <a:effectLst/>
        </p:spPr>
      </p:cxnSp>
      <p:sp>
        <p:nvSpPr>
          <p:cNvPr id="15" name="文本框 14"/>
          <p:cNvSpPr txBox="1"/>
          <p:nvPr/>
        </p:nvSpPr>
        <p:spPr>
          <a:xfrm>
            <a:off x="2407165" y="3669082"/>
            <a:ext cx="6783917" cy="400110"/>
          </a:xfrm>
          <a:prstGeom prst="rect">
            <a:avLst/>
          </a:prstGeom>
          <a:noFill/>
        </p:spPr>
        <p:txBody>
          <a:bodyPr wrap="square" rtlCol="0">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ctr"/>
            <a:r>
              <a:rPr lang="zh-CN" altLang="en-US" sz="2000" dirty="0" smtClean="0">
                <a:solidFill>
                  <a:prstClr val="black">
                    <a:alpha val="75000"/>
                  </a:prstClr>
                </a:solidFill>
              </a:rPr>
              <a:t>项目研发方案</a:t>
            </a:r>
            <a:endParaRPr lang="zh-CN" altLang="en-US" sz="2000" dirty="0">
              <a:solidFill>
                <a:prstClr val="black">
                  <a:alpha val="75000"/>
                </a:prstClr>
              </a:solidFill>
            </a:endParaRPr>
          </a:p>
        </p:txBody>
      </p:sp>
    </p:spTree>
    <p:extLst>
      <p:ext uri="{BB962C8B-B14F-4D97-AF65-F5344CB8AC3E}">
        <p14:creationId xmlns:p14="http://schemas.microsoft.com/office/powerpoint/2010/main" val="36519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2"/>
          <p:cNvSpPr/>
          <p:nvPr/>
        </p:nvSpPr>
        <p:spPr>
          <a:xfrm>
            <a:off x="10790280" y="6383160"/>
            <a:ext cx="5857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1" strike="noStrike" spc="-1">
                <a:solidFill>
                  <a:srgbClr val="FFFFFF"/>
                </a:solidFill>
                <a:uFill>
                  <a:solidFill>
                    <a:srgbClr val="FFFFFF"/>
                  </a:solidFill>
                </a:uFill>
                <a:latin typeface="微软雅黑"/>
                <a:ea typeface="微软雅黑"/>
              </a:rPr>
              <a:t>05</a:t>
            </a:r>
            <a:endParaRPr lang="en-US" sz="1800" b="0" strike="noStrike" spc="-1">
              <a:solidFill>
                <a:srgbClr val="000000"/>
              </a:solidFill>
              <a:uFill>
                <a:solidFill>
                  <a:srgbClr val="FFFFFF"/>
                </a:solidFill>
              </a:uFill>
              <a:latin typeface="Arial"/>
            </a:endParaRPr>
          </a:p>
        </p:txBody>
      </p:sp>
      <p:sp>
        <p:nvSpPr>
          <p:cNvPr id="144" name="CustomShape 3" hidden="1"/>
          <p:cNvSpPr/>
          <p:nvPr/>
        </p:nvSpPr>
        <p:spPr>
          <a:xfrm>
            <a:off x="0" y="485280"/>
            <a:ext cx="182520" cy="52020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145" name="CustomShape 4"/>
          <p:cNvSpPr/>
          <p:nvPr/>
        </p:nvSpPr>
        <p:spPr>
          <a:xfrm>
            <a:off x="695160" y="318600"/>
            <a:ext cx="4752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1" strike="noStrike" spc="-1" dirty="0">
                <a:solidFill>
                  <a:srgbClr val="0D0D0D"/>
                </a:solidFill>
                <a:uFill>
                  <a:solidFill>
                    <a:srgbClr val="FFFFFF"/>
                  </a:solidFill>
                </a:uFill>
                <a:latin typeface="微软雅黑"/>
                <a:ea typeface="微软雅黑"/>
              </a:rPr>
              <a:t>项目背景</a:t>
            </a:r>
            <a:endParaRPr lang="en-US" sz="1800" b="0" strike="noStrike" spc="-1" dirty="0">
              <a:solidFill>
                <a:srgbClr val="000000"/>
              </a:solidFill>
              <a:uFill>
                <a:solidFill>
                  <a:srgbClr val="FFFFFF"/>
                </a:solidFill>
              </a:uFill>
              <a:latin typeface="Arial"/>
            </a:endParaRPr>
          </a:p>
        </p:txBody>
      </p:sp>
      <p:sp>
        <p:nvSpPr>
          <p:cNvPr id="146" name="CustomShape 5"/>
          <p:cNvSpPr/>
          <p:nvPr/>
        </p:nvSpPr>
        <p:spPr>
          <a:xfrm>
            <a:off x="383040" y="359280"/>
            <a:ext cx="186480" cy="160560"/>
          </a:xfrm>
          <a:prstGeom prst="triangle">
            <a:avLst>
              <a:gd name="adj" fmla="val 50000"/>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p:style>
      </p:sp>
      <p:sp>
        <p:nvSpPr>
          <p:cNvPr id="147" name="CustomShape 6"/>
          <p:cNvSpPr/>
          <p:nvPr/>
        </p:nvSpPr>
        <p:spPr>
          <a:xfrm rot="1110600">
            <a:off x="203040" y="385560"/>
            <a:ext cx="308880" cy="271800"/>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48" name="CustomShape 7"/>
          <p:cNvSpPr/>
          <p:nvPr/>
        </p:nvSpPr>
        <p:spPr>
          <a:xfrm>
            <a:off x="123840" y="634320"/>
            <a:ext cx="88200" cy="75960"/>
          </a:xfrm>
          <a:prstGeom prst="triangle">
            <a:avLst>
              <a:gd name="adj" fmla="val 50000"/>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149" name="Line 8"/>
          <p:cNvSpPr/>
          <p:nvPr/>
        </p:nvSpPr>
        <p:spPr>
          <a:xfrm flipV="1">
            <a:off x="-23400" y="759600"/>
            <a:ext cx="12215160" cy="29520"/>
          </a:xfrm>
          <a:prstGeom prst="line">
            <a:avLst/>
          </a:prstGeom>
          <a:ln w="25560"/>
        </p:spPr>
        <p:style>
          <a:lnRef idx="1">
            <a:schemeClr val="accent1"/>
          </a:lnRef>
          <a:fillRef idx="0">
            <a:schemeClr val="accent1"/>
          </a:fillRef>
          <a:effectRef idx="0">
            <a:schemeClr val="accent1"/>
          </a:effectRef>
          <a:fontRef idx="minor"/>
        </p:style>
      </p:sp>
      <p:pic>
        <p:nvPicPr>
          <p:cNvPr id="3" name="图片 2">
            <a:extLst>
              <a:ext uri="{FF2B5EF4-FFF2-40B4-BE49-F238E27FC236}">
                <a16:creationId xmlns:a16="http://schemas.microsoft.com/office/drawing/2014/main" xmlns="" id="{2FA4A6E9-AA56-4529-9C0F-80EC7F0B7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20" y="1820182"/>
            <a:ext cx="5733513" cy="3457395"/>
          </a:xfrm>
          <a:prstGeom prst="rect">
            <a:avLst/>
          </a:prstGeom>
        </p:spPr>
      </p:pic>
      <p:sp>
        <p:nvSpPr>
          <p:cNvPr id="4" name="文本框 3">
            <a:extLst>
              <a:ext uri="{FF2B5EF4-FFF2-40B4-BE49-F238E27FC236}">
                <a16:creationId xmlns:a16="http://schemas.microsoft.com/office/drawing/2014/main" xmlns="" id="{B37519D8-E25A-4DA5-B4B2-80D15113EDB2}"/>
              </a:ext>
            </a:extLst>
          </p:cNvPr>
          <p:cNvSpPr txBox="1"/>
          <p:nvPr/>
        </p:nvSpPr>
        <p:spPr>
          <a:xfrm>
            <a:off x="3398130" y="984887"/>
            <a:ext cx="5372100" cy="461665"/>
          </a:xfrm>
          <a:prstGeom prst="rect">
            <a:avLst/>
          </a:prstGeom>
          <a:noFill/>
        </p:spPr>
        <p:txBody>
          <a:bodyPr wrap="square" rtlCol="0">
            <a:spAutoFit/>
          </a:bodyPr>
          <a:lstStyle/>
          <a:p>
            <a:pPr algn="ctr"/>
            <a:r>
              <a:rPr lang="zh-CN" altLang="zh-CN" sz="2400" b="1" dirty="0">
                <a:latin typeface="微软雅黑" panose="020B0503020204020204" pitchFamily="34" charset="-122"/>
                <a:ea typeface="微软雅黑" panose="020B0503020204020204" pitchFamily="34" charset="-122"/>
              </a:rPr>
              <a:t>中铝瑞闽股份有限公司</a:t>
            </a:r>
            <a:endParaRPr lang="zh-CN" altLang="en-US" sz="24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xmlns="" id="{846A058C-0123-431C-85E7-A991FE48F16B}"/>
              </a:ext>
            </a:extLst>
          </p:cNvPr>
          <p:cNvSpPr txBox="1"/>
          <p:nvPr/>
        </p:nvSpPr>
        <p:spPr>
          <a:xfrm>
            <a:off x="6595628" y="1820182"/>
            <a:ext cx="4900612" cy="95410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领域基础</a:t>
            </a:r>
            <a:endParaRPr lang="en-US" altLang="zh-CN" sz="2000" b="1"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国有大型铝加工生产企业，产品工艺及质量接近国际先进水平，在业内享有盛誉</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xmlns="" id="{A81C826A-5580-4004-AF5D-F783D5B5F003}"/>
              </a:ext>
            </a:extLst>
          </p:cNvPr>
          <p:cNvSpPr txBox="1"/>
          <p:nvPr/>
        </p:nvSpPr>
        <p:spPr>
          <a:xfrm>
            <a:off x="6595628" y="3147821"/>
            <a:ext cx="4900612" cy="98488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zh-CN" altLang="zh-CN" sz="2000" b="1" dirty="0">
                <a:latin typeface="微软雅黑" panose="020B0503020204020204" pitchFamily="34" charset="-122"/>
                <a:ea typeface="微软雅黑" panose="020B0503020204020204" pitchFamily="34" charset="-122"/>
              </a:rPr>
              <a:t>信息化</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自动化条件</a:t>
            </a:r>
            <a:endParaRPr lang="en-US" altLang="zh-CN" sz="2000" b="1"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首批</a:t>
            </a:r>
            <a:r>
              <a:rPr lang="zh-CN" altLang="zh-CN" u="sng" dirty="0">
                <a:latin typeface="微软雅黑" panose="020B0503020204020204" pitchFamily="34" charset="-122"/>
                <a:ea typeface="微软雅黑" panose="020B0503020204020204" pitchFamily="34" charset="-122"/>
              </a:rPr>
              <a:t>信息化</a:t>
            </a:r>
            <a:r>
              <a:rPr lang="zh-CN" altLang="en-US" u="sng" dirty="0">
                <a:latin typeface="微软雅黑" panose="020B0503020204020204" pitchFamily="34" charset="-122"/>
                <a:ea typeface="微软雅黑" panose="020B0503020204020204" pitchFamily="34" charset="-122"/>
              </a:rPr>
              <a:t>、</a:t>
            </a:r>
            <a:r>
              <a:rPr lang="zh-CN" altLang="zh-CN" u="sng" dirty="0">
                <a:latin typeface="微软雅黑" panose="020B0503020204020204" pitchFamily="34" charset="-122"/>
                <a:ea typeface="微软雅黑" panose="020B0503020204020204" pitchFamily="34" charset="-122"/>
              </a:rPr>
              <a:t>自动化</a:t>
            </a:r>
            <a:r>
              <a:rPr lang="zh-CN" altLang="zh-CN" dirty="0">
                <a:latin typeface="微软雅黑" panose="020B0503020204020204" pitchFamily="34" charset="-122"/>
                <a:ea typeface="微软雅黑" panose="020B0503020204020204" pitchFamily="34" charset="-122"/>
              </a:rPr>
              <a:t>融合贯标试点单位，已建成较完整的信息化系统如</a:t>
            </a:r>
            <a:r>
              <a:rPr lang="en-US" altLang="zh-CN" dirty="0">
                <a:latin typeface="微软雅黑" panose="020B0503020204020204" pitchFamily="34" charset="-122"/>
                <a:ea typeface="微软雅黑" panose="020B0503020204020204" pitchFamily="34" charset="-122"/>
              </a:rPr>
              <a:t>ERP</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APS</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MES</a:t>
            </a:r>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874C305A-8A9C-42BF-94F2-D8C43698E6FD}"/>
              </a:ext>
            </a:extLst>
          </p:cNvPr>
          <p:cNvSpPr txBox="1"/>
          <p:nvPr/>
        </p:nvSpPr>
        <p:spPr>
          <a:xfrm>
            <a:off x="6595628" y="4506238"/>
            <a:ext cx="4900612" cy="1015663"/>
          </a:xfrm>
          <a:prstGeom prst="rect">
            <a:avLst/>
          </a:prstGeom>
          <a:noFill/>
          <a:ln>
            <a:noFill/>
          </a:ln>
          <a:effectLst/>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数据管理存在的问题</a:t>
            </a:r>
            <a:endParaRPr lang="en-US" altLang="zh-CN" sz="2000" b="1" dirty="0">
              <a:solidFill>
                <a:srgbClr val="FF0000"/>
              </a:solidFill>
              <a:latin typeface="微软雅黑" panose="020B0503020204020204" pitchFamily="34" charset="-122"/>
              <a:ea typeface="微软雅黑" panose="020B0503020204020204" pitchFamily="34" charset="-122"/>
            </a:endParaRPr>
          </a:p>
          <a:p>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缺乏数据关联</a:t>
            </a:r>
            <a:endParaRPr lang="en-US" altLang="zh-CN" sz="2000" dirty="0">
              <a:solidFill>
                <a:srgbClr val="FF0000"/>
              </a:solidFill>
              <a:latin typeface="微软雅黑" panose="020B0503020204020204" pitchFamily="34" charset="-122"/>
              <a:ea typeface="微软雅黑" panose="020B0503020204020204" pitchFamily="34" charset="-122"/>
            </a:endParaRPr>
          </a:p>
          <a:p>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没有充分利用数据的价值</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xmlns="" id="{F7CF2872-6986-4296-9C21-39C442475337}"/>
              </a:ext>
            </a:extLst>
          </p:cNvPr>
          <p:cNvSpPr txBox="1"/>
          <p:nvPr/>
        </p:nvSpPr>
        <p:spPr>
          <a:xfrm>
            <a:off x="695160" y="5758042"/>
            <a:ext cx="9290092" cy="738664"/>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工信部</a:t>
            </a:r>
            <a:r>
              <a:rPr lang="zh-CN" altLang="en-US" sz="2400" dirty="0">
                <a:latin typeface="微软雅黑" panose="020B0503020204020204" pitchFamily="34" charset="-122"/>
                <a:ea typeface="微软雅黑" panose="020B0503020204020204" pitchFamily="34" charset="-122"/>
              </a:rPr>
              <a:t>出资、</a:t>
            </a:r>
            <a:r>
              <a:rPr lang="zh-CN" altLang="en-US" sz="2400" dirty="0">
                <a:solidFill>
                  <a:srgbClr val="FF0000"/>
                </a:solidFill>
                <a:latin typeface="微软雅黑" panose="020B0503020204020204" pitchFamily="34" charset="-122"/>
                <a:ea typeface="微软雅黑" panose="020B0503020204020204" pitchFamily="34" charset="-122"/>
              </a:rPr>
              <a:t>五家</a:t>
            </a:r>
            <a:r>
              <a:rPr lang="zh-CN" altLang="en-US" sz="2400" dirty="0">
                <a:latin typeface="微软雅黑" panose="020B0503020204020204" pitchFamily="34" charset="-122"/>
                <a:ea typeface="微软雅黑" panose="020B0503020204020204" pitchFamily="34" charset="-122"/>
              </a:rPr>
              <a:t>单位（三个企业、两所高校</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围绕铝合金材料，研发</a:t>
            </a:r>
            <a:r>
              <a:rPr lang="en-US" altLang="zh-CN" b="1" dirty="0">
                <a:latin typeface="微软雅黑" panose="020B0503020204020204" pitchFamily="34" charset="-122"/>
                <a:ea typeface="微软雅黑" panose="020B0503020204020204" pitchFamily="34" charset="-122"/>
              </a:rPr>
              <a:t>4</a:t>
            </a:r>
            <a:r>
              <a:rPr lang="zh-CN" altLang="zh-CN" b="1" dirty="0">
                <a:latin typeface="微软雅黑" panose="020B0503020204020204" pitchFamily="34" charset="-122"/>
                <a:ea typeface="微软雅黑" panose="020B0503020204020204" pitchFamily="34" charset="-122"/>
              </a:rPr>
              <a:t>项智能制造新模式</a:t>
            </a:r>
            <a:r>
              <a:rPr lang="zh-CN" altLang="zh-CN" dirty="0">
                <a:latin typeface="微软雅黑" panose="020B0503020204020204" pitchFamily="34" charset="-122"/>
                <a:ea typeface="微软雅黑" panose="020B0503020204020204" pitchFamily="34" charset="-122"/>
              </a:rPr>
              <a:t>以及</a:t>
            </a:r>
            <a:r>
              <a:rPr lang="en-US" altLang="zh-CN" b="1" dirty="0">
                <a:latin typeface="微软雅黑" panose="020B0503020204020204" pitchFamily="34" charset="-122"/>
                <a:ea typeface="微软雅黑" panose="020B0503020204020204" pitchFamily="34" charset="-122"/>
              </a:rPr>
              <a:t>1</a:t>
            </a:r>
            <a:r>
              <a:rPr lang="zh-CN" altLang="zh-CN" b="1" dirty="0">
                <a:latin typeface="微软雅黑" panose="020B0503020204020204" pitchFamily="34" charset="-122"/>
                <a:ea typeface="微软雅黑" panose="020B0503020204020204" pitchFamily="34" charset="-122"/>
              </a:rPr>
              <a:t>条高端铝合金功能材料智能化生产线</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7153152"/>
      </p:ext>
    </p:extLst>
  </p:cSld>
  <p:clrMapOvr>
    <a:masterClrMapping/>
  </p:clrMapOvr>
  <p:transition spd="slow">
    <p:push dir="u"/>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2"/>
          <p:cNvSpPr/>
          <p:nvPr/>
        </p:nvSpPr>
        <p:spPr>
          <a:xfrm>
            <a:off x="10790280" y="6383160"/>
            <a:ext cx="5857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1" strike="noStrike" spc="-1">
                <a:solidFill>
                  <a:srgbClr val="FFFFFF"/>
                </a:solidFill>
                <a:uFill>
                  <a:solidFill>
                    <a:srgbClr val="FFFFFF"/>
                  </a:solidFill>
                </a:uFill>
                <a:latin typeface="微软雅黑"/>
                <a:ea typeface="微软雅黑"/>
              </a:rPr>
              <a:t>04</a:t>
            </a:r>
            <a:endParaRPr lang="en-US" sz="1800" b="0" strike="noStrike" spc="-1">
              <a:solidFill>
                <a:srgbClr val="000000"/>
              </a:solidFill>
              <a:uFill>
                <a:solidFill>
                  <a:srgbClr val="FFFFFF"/>
                </a:solidFill>
              </a:uFill>
              <a:latin typeface="Arial"/>
            </a:endParaRPr>
          </a:p>
        </p:txBody>
      </p:sp>
      <p:sp>
        <p:nvSpPr>
          <p:cNvPr id="181" name="CustomShape 3" hidden="1"/>
          <p:cNvSpPr/>
          <p:nvPr/>
        </p:nvSpPr>
        <p:spPr>
          <a:xfrm>
            <a:off x="0" y="485280"/>
            <a:ext cx="182520" cy="52020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182" name="CustomShape 4"/>
          <p:cNvSpPr/>
          <p:nvPr/>
        </p:nvSpPr>
        <p:spPr>
          <a:xfrm>
            <a:off x="695160" y="318600"/>
            <a:ext cx="4752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err="1">
                <a:solidFill>
                  <a:srgbClr val="0D0D0D"/>
                </a:solidFill>
                <a:uFill>
                  <a:solidFill>
                    <a:srgbClr val="FFFFFF"/>
                  </a:solidFill>
                </a:uFill>
                <a:latin typeface="微软雅黑"/>
                <a:ea typeface="微软雅黑"/>
              </a:rPr>
              <a:t>项目</a:t>
            </a:r>
            <a:r>
              <a:rPr lang="zh-CN" altLang="en-US" sz="2400" b="1" strike="noStrike" spc="-1" dirty="0">
                <a:solidFill>
                  <a:srgbClr val="0D0D0D"/>
                </a:solidFill>
                <a:uFill>
                  <a:solidFill>
                    <a:srgbClr val="FFFFFF"/>
                  </a:solidFill>
                </a:uFill>
                <a:latin typeface="微软雅黑"/>
                <a:ea typeface="微软雅黑"/>
              </a:rPr>
              <a:t>目标</a:t>
            </a:r>
            <a:endParaRPr lang="en-US" sz="1800" b="0" strike="noStrike" spc="-1" dirty="0">
              <a:solidFill>
                <a:srgbClr val="000000"/>
              </a:solidFill>
              <a:uFill>
                <a:solidFill>
                  <a:srgbClr val="FFFFFF"/>
                </a:solidFill>
              </a:uFill>
              <a:latin typeface="Arial"/>
            </a:endParaRPr>
          </a:p>
        </p:txBody>
      </p:sp>
      <p:sp>
        <p:nvSpPr>
          <p:cNvPr id="183" name="CustomShape 5"/>
          <p:cNvSpPr/>
          <p:nvPr/>
        </p:nvSpPr>
        <p:spPr>
          <a:xfrm>
            <a:off x="383040" y="359280"/>
            <a:ext cx="186480" cy="160560"/>
          </a:xfrm>
          <a:prstGeom prst="triangle">
            <a:avLst>
              <a:gd name="adj" fmla="val 50000"/>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p:style>
      </p:sp>
      <p:sp>
        <p:nvSpPr>
          <p:cNvPr id="184" name="CustomShape 6"/>
          <p:cNvSpPr/>
          <p:nvPr/>
        </p:nvSpPr>
        <p:spPr>
          <a:xfrm rot="1110600">
            <a:off x="203040" y="385560"/>
            <a:ext cx="308880" cy="271800"/>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85" name="CustomShape 7"/>
          <p:cNvSpPr/>
          <p:nvPr/>
        </p:nvSpPr>
        <p:spPr>
          <a:xfrm>
            <a:off x="123840" y="634320"/>
            <a:ext cx="88200" cy="75960"/>
          </a:xfrm>
          <a:prstGeom prst="triangle">
            <a:avLst>
              <a:gd name="adj" fmla="val 50000"/>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186" name="Line 8"/>
          <p:cNvSpPr/>
          <p:nvPr/>
        </p:nvSpPr>
        <p:spPr>
          <a:xfrm flipV="1">
            <a:off x="-23400" y="759600"/>
            <a:ext cx="12215160" cy="29520"/>
          </a:xfrm>
          <a:prstGeom prst="line">
            <a:avLst/>
          </a:prstGeom>
          <a:ln w="25560"/>
        </p:spPr>
        <p:style>
          <a:lnRef idx="1">
            <a:schemeClr val="accent1"/>
          </a:lnRef>
          <a:fillRef idx="0">
            <a:schemeClr val="accent1"/>
          </a:fillRef>
          <a:effectRef idx="0">
            <a:schemeClr val="accent1"/>
          </a:effectRef>
          <a:fontRef idx="minor"/>
        </p:style>
      </p:sp>
      <p:sp>
        <p:nvSpPr>
          <p:cNvPr id="187" name="CustomShape 9"/>
          <p:cNvSpPr/>
          <p:nvPr/>
        </p:nvSpPr>
        <p:spPr>
          <a:xfrm>
            <a:off x="3401446" y="6209188"/>
            <a:ext cx="6641640" cy="395640"/>
          </a:xfrm>
          <a:prstGeom prst="rect">
            <a:avLst/>
          </a:prstGeom>
          <a:noFill/>
          <a:ln w="25560">
            <a:solidFill>
              <a:srgbClr val="0070C0"/>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r>
              <a:rPr lang="zh-CN" altLang="zh-CN" sz="2000" b="1" dirty="0">
                <a:solidFill>
                  <a:schemeClr val="accent1">
                    <a:lumMod val="50000"/>
                  </a:schemeClr>
                </a:solidFill>
              </a:rPr>
              <a:t>基于大数据的智能决策支持新模式</a:t>
            </a:r>
            <a:endParaRPr lang="zh-CN" altLang="en-US" sz="2000" dirty="0">
              <a:solidFill>
                <a:schemeClr val="accent1">
                  <a:lumMod val="50000"/>
                </a:schemeClr>
              </a:solidFill>
            </a:endParaRPr>
          </a:p>
        </p:txBody>
      </p:sp>
      <p:sp>
        <p:nvSpPr>
          <p:cNvPr id="188" name="CustomShape 10"/>
          <p:cNvSpPr/>
          <p:nvPr/>
        </p:nvSpPr>
        <p:spPr>
          <a:xfrm flipV="1">
            <a:off x="8335598" y="5115868"/>
            <a:ext cx="338400" cy="1093320"/>
          </a:xfrm>
          <a:prstGeom prst="downArrow">
            <a:avLst>
              <a:gd name="adj1" fmla="val 50000"/>
              <a:gd name="adj2" fmla="val 50000"/>
            </a:avLst>
          </a:prstGeom>
          <a:noFill/>
          <a:ln/>
        </p:spPr>
        <p:style>
          <a:lnRef idx="2">
            <a:schemeClr val="accent1">
              <a:shade val="50000"/>
            </a:schemeClr>
          </a:lnRef>
          <a:fillRef idx="1">
            <a:schemeClr val="accent1"/>
          </a:fillRef>
          <a:effectRef idx="0">
            <a:schemeClr val="accent1"/>
          </a:effectRef>
          <a:fontRef idx="minor"/>
        </p:style>
      </p:sp>
      <p:sp>
        <p:nvSpPr>
          <p:cNvPr id="189" name="CustomShape 11"/>
          <p:cNvSpPr/>
          <p:nvPr/>
        </p:nvSpPr>
        <p:spPr>
          <a:xfrm flipV="1">
            <a:off x="4601738" y="5101468"/>
            <a:ext cx="338400" cy="1093320"/>
          </a:xfrm>
          <a:prstGeom prst="downArrow">
            <a:avLst>
              <a:gd name="adj1" fmla="val 50000"/>
              <a:gd name="adj2" fmla="val 50000"/>
            </a:avLst>
          </a:prstGeom>
          <a:noFill/>
          <a:ln/>
        </p:spPr>
        <p:style>
          <a:lnRef idx="2">
            <a:schemeClr val="accent1">
              <a:shade val="50000"/>
            </a:schemeClr>
          </a:lnRef>
          <a:fillRef idx="1">
            <a:schemeClr val="accent1"/>
          </a:fillRef>
          <a:effectRef idx="0">
            <a:schemeClr val="accent1"/>
          </a:effectRef>
          <a:fontRef idx="minor"/>
        </p:style>
      </p:sp>
      <p:sp>
        <p:nvSpPr>
          <p:cNvPr id="190" name="CustomShape 12"/>
          <p:cNvSpPr/>
          <p:nvPr/>
        </p:nvSpPr>
        <p:spPr>
          <a:xfrm>
            <a:off x="3401446" y="4775668"/>
            <a:ext cx="2891790" cy="329760"/>
          </a:xfrm>
          <a:prstGeom prst="rect">
            <a:avLst/>
          </a:prstGeom>
          <a:noFill/>
          <a:ln w="25560">
            <a:solidFill>
              <a:srgbClr val="0070C0"/>
            </a:solidFill>
            <a:round/>
          </a:ln>
        </p:spPr>
        <p:style>
          <a:lnRef idx="0">
            <a:scrgbClr r="0" g="0" b="0"/>
          </a:lnRef>
          <a:fillRef idx="0">
            <a:scrgbClr r="0" g="0" b="0"/>
          </a:fillRef>
          <a:effectRef idx="0">
            <a:scrgbClr r="0" g="0" b="0"/>
          </a:effectRef>
          <a:fontRef idx="minor"/>
        </p:style>
        <p:txBody>
          <a:bodyPr/>
          <a:lstStyle/>
          <a:p>
            <a:pPr algn="ctr"/>
            <a:r>
              <a:rPr lang="zh-CN" altLang="en-US" sz="1400" b="1" dirty="0"/>
              <a:t>智能决策服务</a:t>
            </a:r>
          </a:p>
        </p:txBody>
      </p:sp>
      <p:sp>
        <p:nvSpPr>
          <p:cNvPr id="191" name="CustomShape 13"/>
          <p:cNvSpPr/>
          <p:nvPr/>
        </p:nvSpPr>
        <p:spPr>
          <a:xfrm>
            <a:off x="6966511" y="4775668"/>
            <a:ext cx="3076575" cy="329760"/>
          </a:xfrm>
          <a:prstGeom prst="rect">
            <a:avLst/>
          </a:prstGeom>
          <a:noFill/>
          <a:ln w="25560">
            <a:solidFill>
              <a:srgbClr val="0070C0"/>
            </a:solidFill>
            <a:round/>
          </a:ln>
        </p:spPr>
        <p:style>
          <a:lnRef idx="0">
            <a:scrgbClr r="0" g="0" b="0"/>
          </a:lnRef>
          <a:fillRef idx="0">
            <a:scrgbClr r="0" g="0" b="0"/>
          </a:fillRef>
          <a:effectRef idx="0">
            <a:scrgbClr r="0" g="0" b="0"/>
          </a:effectRef>
          <a:fontRef idx="minor"/>
        </p:style>
        <p:txBody>
          <a:bodyPr/>
          <a:lstStyle/>
          <a:p>
            <a:pPr algn="ctr"/>
            <a:r>
              <a:rPr lang="zh-CN" altLang="en-US" sz="1400" b="1" dirty="0" smtClean="0"/>
              <a:t>智能决策展示平台</a:t>
            </a:r>
            <a:endParaRPr lang="zh-CN" altLang="en-US" sz="1400" b="1" dirty="0"/>
          </a:p>
        </p:txBody>
      </p:sp>
      <p:sp>
        <p:nvSpPr>
          <p:cNvPr id="21" name="CustomShape 10"/>
          <p:cNvSpPr/>
          <p:nvPr/>
        </p:nvSpPr>
        <p:spPr>
          <a:xfrm>
            <a:off x="212040" y="1529938"/>
            <a:ext cx="11749073" cy="2786618"/>
          </a:xfrm>
          <a:prstGeom prst="rect">
            <a:avLst/>
          </a:prstGeom>
          <a:noFill/>
          <a:ln w="25560">
            <a:solidFill>
              <a:srgbClr val="007DDA"/>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50000"/>
              </a:lnSpc>
            </a:pPr>
            <a:r>
              <a:rPr lang="en-US" sz="2000" b="0" strike="noStrike" spc="-1" dirty="0">
                <a:solidFill>
                  <a:srgbClr val="000000"/>
                </a:solidFill>
                <a:uFill>
                  <a:solidFill>
                    <a:srgbClr val="FFFFFF"/>
                  </a:solidFill>
                </a:uFill>
                <a:latin typeface="微软雅黑"/>
                <a:ea typeface="微软雅黑"/>
              </a:rPr>
              <a:t>（1）</a:t>
            </a:r>
            <a:r>
              <a:rPr lang="en-US" sz="2000" b="1" strike="noStrike" spc="-1" dirty="0">
                <a:solidFill>
                  <a:srgbClr val="000000"/>
                </a:solidFill>
                <a:uFill>
                  <a:solidFill>
                    <a:srgbClr val="FFFFFF"/>
                  </a:solidFill>
                </a:uFill>
                <a:latin typeface="微软雅黑"/>
                <a:ea typeface="微软雅黑"/>
              </a:rPr>
              <a:t>数据关联问题</a:t>
            </a:r>
            <a:r>
              <a:rPr lang="en-US" sz="2000" b="0" strike="noStrike" spc="-1" dirty="0">
                <a:solidFill>
                  <a:srgbClr val="000000"/>
                </a:solidFill>
                <a:uFill>
                  <a:solidFill>
                    <a:srgbClr val="FFFFFF"/>
                  </a:solidFill>
                </a:uFill>
                <a:latin typeface="微软雅黑"/>
                <a:ea typeface="微软雅黑"/>
              </a:rPr>
              <a:t>：产品</a:t>
            </a:r>
            <a:r>
              <a:rPr lang="zh-CN" altLang="en-US" sz="2000" b="0" strike="noStrike" spc="-1" dirty="0">
                <a:solidFill>
                  <a:srgbClr val="000000"/>
                </a:solidFill>
                <a:uFill>
                  <a:solidFill>
                    <a:srgbClr val="FFFFFF"/>
                  </a:solidFill>
                </a:uFill>
                <a:latin typeface="微软雅黑"/>
                <a:ea typeface="微软雅黑"/>
              </a:rPr>
              <a:t>全</a:t>
            </a:r>
            <a:r>
              <a:rPr lang="en-US" sz="2000" b="0" strike="noStrike" spc="-1" dirty="0" err="1">
                <a:solidFill>
                  <a:srgbClr val="000000"/>
                </a:solidFill>
                <a:uFill>
                  <a:solidFill>
                    <a:srgbClr val="FFFFFF"/>
                  </a:solidFill>
                </a:uFill>
                <a:latin typeface="微软雅黑"/>
                <a:ea typeface="微软雅黑"/>
              </a:rPr>
              <a:t>生命周期数据缺乏关联，存在</a:t>
            </a:r>
            <a:r>
              <a:rPr lang="zh-CN" altLang="en-US" sz="2000" b="0" strike="noStrike" spc="-1" dirty="0">
                <a:solidFill>
                  <a:srgbClr val="000000"/>
                </a:solidFill>
                <a:uFill>
                  <a:solidFill>
                    <a:srgbClr val="FFFFFF"/>
                  </a:solidFill>
                </a:uFill>
                <a:latin typeface="微软雅黑"/>
                <a:ea typeface="微软雅黑"/>
              </a:rPr>
              <a:t>“</a:t>
            </a:r>
            <a:r>
              <a:rPr lang="en-US" altLang="zh-CN" sz="2000" b="0" strike="noStrike" spc="-1" dirty="0" err="1">
                <a:solidFill>
                  <a:srgbClr val="000000"/>
                </a:solidFill>
                <a:uFill>
                  <a:solidFill>
                    <a:srgbClr val="FFFFFF"/>
                  </a:solidFill>
                </a:uFill>
                <a:latin typeface="微软雅黑"/>
                <a:ea typeface="微软雅黑"/>
              </a:rPr>
              <a:t>数据孤岛</a:t>
            </a:r>
            <a:r>
              <a:rPr lang="zh-CN" altLang="en-US" sz="2000" b="0" strike="noStrike" spc="-1" dirty="0">
                <a:solidFill>
                  <a:srgbClr val="000000"/>
                </a:solidFill>
                <a:uFill>
                  <a:solidFill>
                    <a:srgbClr val="FFFFFF"/>
                  </a:solidFill>
                </a:uFill>
                <a:latin typeface="微软雅黑"/>
                <a:ea typeface="微软雅黑"/>
              </a:rPr>
              <a:t>”</a:t>
            </a:r>
            <a:r>
              <a:rPr lang="en-US" sz="2000" b="0" strike="noStrike" spc="-1" dirty="0">
                <a:solidFill>
                  <a:srgbClr val="000000"/>
                </a:solidFill>
                <a:uFill>
                  <a:solidFill>
                    <a:srgbClr val="FFFFFF"/>
                  </a:solidFill>
                </a:uFill>
                <a:latin typeface="微软雅黑"/>
                <a:ea typeface="微软雅黑"/>
              </a:rPr>
              <a:t> ，</a:t>
            </a:r>
            <a:r>
              <a:rPr lang="en-US" sz="2000" b="0" strike="noStrike" spc="-1" dirty="0" err="1">
                <a:solidFill>
                  <a:srgbClr val="000000"/>
                </a:solidFill>
                <a:uFill>
                  <a:solidFill>
                    <a:srgbClr val="FFFFFF"/>
                  </a:solidFill>
                </a:uFill>
                <a:latin typeface="微软雅黑"/>
                <a:ea typeface="微软雅黑"/>
              </a:rPr>
              <a:t>数据的价值被大打折扣</a:t>
            </a:r>
            <a:r>
              <a:rPr lang="en-US" sz="2000" b="0" strike="noStrike" spc="-1" dirty="0">
                <a:solidFill>
                  <a:srgbClr val="000000"/>
                </a:solidFill>
                <a:uFill>
                  <a:solidFill>
                    <a:srgbClr val="FFFFFF"/>
                  </a:solidFill>
                </a:uFill>
                <a:latin typeface="微软雅黑"/>
                <a:ea typeface="微软雅黑"/>
              </a:rPr>
              <a:t>。</a:t>
            </a:r>
            <a:endParaRPr lang="en-US" sz="1600" b="0" strike="noStrike" spc="-1" dirty="0">
              <a:solidFill>
                <a:srgbClr val="000000"/>
              </a:solidFill>
              <a:uFill>
                <a:solidFill>
                  <a:srgbClr val="FFFFFF"/>
                </a:solidFill>
              </a:uFill>
              <a:latin typeface="Arial"/>
            </a:endParaRPr>
          </a:p>
          <a:p>
            <a:pPr>
              <a:lnSpc>
                <a:spcPct val="150000"/>
              </a:lnSpc>
            </a:pPr>
            <a:r>
              <a:rPr lang="en-US" sz="2000" b="0" strike="noStrike" spc="-1" dirty="0">
                <a:solidFill>
                  <a:srgbClr val="000000"/>
                </a:solidFill>
                <a:uFill>
                  <a:solidFill>
                    <a:srgbClr val="FFFFFF"/>
                  </a:solidFill>
                </a:uFill>
                <a:latin typeface="微软雅黑"/>
                <a:ea typeface="微软雅黑"/>
              </a:rPr>
              <a:t>（2）</a:t>
            </a:r>
            <a:r>
              <a:rPr lang="en-US" sz="2000" b="1" strike="noStrike" spc="-1" dirty="0">
                <a:solidFill>
                  <a:srgbClr val="000000"/>
                </a:solidFill>
                <a:uFill>
                  <a:solidFill>
                    <a:srgbClr val="FFFFFF"/>
                  </a:solidFill>
                </a:uFill>
                <a:latin typeface="微软雅黑"/>
                <a:ea typeface="微软雅黑"/>
              </a:rPr>
              <a:t>生产过程问题</a:t>
            </a:r>
            <a:r>
              <a:rPr lang="en-US" sz="2000" b="0" strike="noStrike" spc="-1" dirty="0">
                <a:solidFill>
                  <a:srgbClr val="000000"/>
                </a:solidFill>
                <a:uFill>
                  <a:solidFill>
                    <a:srgbClr val="FFFFFF"/>
                  </a:solidFill>
                </a:uFill>
                <a:latin typeface="微软雅黑"/>
                <a:ea typeface="微软雅黑"/>
              </a:rPr>
              <a:t>：生产过程中，材料资源、人力资源配置存在优化空间。对于生产过程中出现的工艺偏差无法及时捕获，可能造成批量的质量偏差。</a:t>
            </a:r>
            <a:endParaRPr lang="en-US" sz="1600" b="0" strike="noStrike" spc="-1" dirty="0">
              <a:solidFill>
                <a:srgbClr val="000000"/>
              </a:solidFill>
              <a:uFill>
                <a:solidFill>
                  <a:srgbClr val="FFFFFF"/>
                </a:solidFill>
              </a:uFill>
              <a:latin typeface="Arial"/>
            </a:endParaRPr>
          </a:p>
          <a:p>
            <a:pPr>
              <a:lnSpc>
                <a:spcPct val="150000"/>
              </a:lnSpc>
            </a:pPr>
            <a:r>
              <a:rPr lang="en-US" sz="2000" b="0" strike="noStrike" spc="-1" dirty="0">
                <a:solidFill>
                  <a:srgbClr val="000000"/>
                </a:solidFill>
                <a:uFill>
                  <a:solidFill>
                    <a:srgbClr val="FFFFFF"/>
                  </a:solidFill>
                </a:uFill>
                <a:latin typeface="微软雅黑"/>
                <a:ea typeface="微软雅黑"/>
              </a:rPr>
              <a:t>（3）</a:t>
            </a:r>
            <a:r>
              <a:rPr lang="en-US" sz="2000" b="1" strike="noStrike" spc="-1" dirty="0">
                <a:solidFill>
                  <a:srgbClr val="000000"/>
                </a:solidFill>
                <a:uFill>
                  <a:solidFill>
                    <a:srgbClr val="FFFFFF"/>
                  </a:solidFill>
                </a:uFill>
                <a:latin typeface="微软雅黑"/>
                <a:ea typeface="微软雅黑"/>
              </a:rPr>
              <a:t>质量分析问题</a:t>
            </a:r>
            <a:r>
              <a:rPr lang="en-US" sz="2000" b="0" strike="noStrike" spc="-1" dirty="0">
                <a:solidFill>
                  <a:srgbClr val="000000"/>
                </a:solidFill>
                <a:uFill>
                  <a:solidFill>
                    <a:srgbClr val="FFFFFF"/>
                  </a:solidFill>
                </a:uFill>
                <a:latin typeface="微软雅黑"/>
                <a:ea typeface="微软雅黑"/>
              </a:rPr>
              <a:t>：生产过程中对产品质量无法预估，并且当出现劣质产品时，质量追溯困难。</a:t>
            </a:r>
            <a:endParaRPr lang="en-US" sz="1600" b="0" strike="noStrike" spc="-1" dirty="0">
              <a:solidFill>
                <a:srgbClr val="000000"/>
              </a:solidFill>
              <a:uFill>
                <a:solidFill>
                  <a:srgbClr val="FFFFFF"/>
                </a:solidFill>
              </a:uFill>
              <a:latin typeface="Arial"/>
            </a:endParaRPr>
          </a:p>
          <a:p>
            <a:pPr>
              <a:lnSpc>
                <a:spcPct val="150000"/>
              </a:lnSpc>
            </a:pPr>
            <a:r>
              <a:rPr lang="en-US" sz="2000" b="0" strike="noStrike" spc="-1" dirty="0">
                <a:solidFill>
                  <a:srgbClr val="000000"/>
                </a:solidFill>
                <a:uFill>
                  <a:solidFill>
                    <a:srgbClr val="FFFFFF"/>
                  </a:solidFill>
                </a:uFill>
                <a:latin typeface="微软雅黑"/>
                <a:ea typeface="微软雅黑"/>
              </a:rPr>
              <a:t>（4）</a:t>
            </a:r>
            <a:r>
              <a:rPr lang="en-US" sz="2000" b="1" strike="noStrike" spc="-1" dirty="0">
                <a:solidFill>
                  <a:srgbClr val="000000"/>
                </a:solidFill>
                <a:uFill>
                  <a:solidFill>
                    <a:srgbClr val="FFFFFF"/>
                  </a:solidFill>
                </a:uFill>
                <a:latin typeface="微软雅黑"/>
                <a:ea typeface="微软雅黑"/>
              </a:rPr>
              <a:t>工序间协同问题</a:t>
            </a:r>
            <a:r>
              <a:rPr lang="en-US" sz="2000" b="0" strike="noStrike" spc="-1" dirty="0">
                <a:solidFill>
                  <a:srgbClr val="000000"/>
                </a:solidFill>
                <a:uFill>
                  <a:solidFill>
                    <a:srgbClr val="FFFFFF"/>
                  </a:solidFill>
                </a:uFill>
                <a:latin typeface="微软雅黑"/>
                <a:ea typeface="微软雅黑"/>
              </a:rPr>
              <a:t>：工序之间的生产过程缺乏信息传递，各自独立，协同性差。</a:t>
            </a:r>
          </a:p>
          <a:p>
            <a:pPr>
              <a:lnSpc>
                <a:spcPct val="150000"/>
              </a:lnSpc>
            </a:pPr>
            <a:r>
              <a:rPr lang="en-US" altLang="zh-CN" sz="2000" spc="-1" dirty="0">
                <a:solidFill>
                  <a:srgbClr val="000000"/>
                </a:solidFill>
                <a:uFill>
                  <a:solidFill>
                    <a:srgbClr val="FFFFFF"/>
                  </a:solidFill>
                </a:uFill>
                <a:latin typeface="微软雅黑"/>
                <a:ea typeface="微软雅黑"/>
              </a:rPr>
              <a:t>（5）</a:t>
            </a:r>
            <a:r>
              <a:rPr lang="zh-CN" altLang="en-US" sz="2000" b="1" spc="-1" dirty="0">
                <a:solidFill>
                  <a:srgbClr val="000000"/>
                </a:solidFill>
                <a:uFill>
                  <a:solidFill>
                    <a:srgbClr val="FFFFFF"/>
                  </a:solidFill>
                </a:uFill>
                <a:latin typeface="微软雅黑"/>
                <a:ea typeface="微软雅黑"/>
              </a:rPr>
              <a:t>市场需求</a:t>
            </a:r>
            <a:r>
              <a:rPr lang="en-US" altLang="zh-CN" sz="2000" b="1" spc="-1" dirty="0">
                <a:solidFill>
                  <a:srgbClr val="000000"/>
                </a:solidFill>
                <a:uFill>
                  <a:solidFill>
                    <a:srgbClr val="FFFFFF"/>
                  </a:solidFill>
                </a:uFill>
                <a:latin typeface="微软雅黑"/>
                <a:ea typeface="微软雅黑"/>
              </a:rPr>
              <a:t>问题</a:t>
            </a:r>
            <a:r>
              <a:rPr lang="en-US" altLang="zh-CN" sz="2000" spc="-1" dirty="0">
                <a:solidFill>
                  <a:srgbClr val="000000"/>
                </a:solidFill>
                <a:uFill>
                  <a:solidFill>
                    <a:srgbClr val="FFFFFF"/>
                  </a:solidFill>
                </a:uFill>
                <a:latin typeface="微软雅黑"/>
                <a:ea typeface="微软雅黑"/>
              </a:rPr>
              <a:t>：</a:t>
            </a:r>
            <a:r>
              <a:rPr lang="zh-CN" altLang="en-US" sz="2000" spc="-1" dirty="0">
                <a:solidFill>
                  <a:srgbClr val="000000"/>
                </a:solidFill>
                <a:uFill>
                  <a:solidFill>
                    <a:srgbClr val="FFFFFF"/>
                  </a:solidFill>
                </a:uFill>
                <a:latin typeface="微软雅黑"/>
                <a:ea typeface="微软雅黑"/>
              </a:rPr>
              <a:t>生产排程对市场需求变化的反馈调节能力存在欠缺。</a:t>
            </a:r>
            <a:endParaRPr lang="en-US" sz="1600" b="0" strike="noStrike" spc="-1" dirty="0">
              <a:solidFill>
                <a:srgbClr val="000000"/>
              </a:solidFill>
              <a:uFill>
                <a:solidFill>
                  <a:srgbClr val="FFFFFF"/>
                </a:solidFill>
              </a:uFill>
              <a:latin typeface="Arial"/>
            </a:endParaRPr>
          </a:p>
        </p:txBody>
      </p:sp>
      <p:sp>
        <p:nvSpPr>
          <p:cNvPr id="5" name="矩形 4">
            <a:extLst>
              <a:ext uri="{FF2B5EF4-FFF2-40B4-BE49-F238E27FC236}">
                <a16:creationId xmlns="" xmlns:a16="http://schemas.microsoft.com/office/drawing/2014/main" id="{1A1F521B-6664-4B8C-AE88-D76D2BEA6452}"/>
              </a:ext>
            </a:extLst>
          </p:cNvPr>
          <p:cNvSpPr/>
          <p:nvPr/>
        </p:nvSpPr>
        <p:spPr>
          <a:xfrm>
            <a:off x="2971797" y="4546616"/>
            <a:ext cx="7500937" cy="22318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 xmlns:a16="http://schemas.microsoft.com/office/drawing/2014/main" id="{84618F53-3C56-4AEE-9BD6-12CB1F14D049}"/>
              </a:ext>
            </a:extLst>
          </p:cNvPr>
          <p:cNvSpPr txBox="1"/>
          <p:nvPr/>
        </p:nvSpPr>
        <p:spPr>
          <a:xfrm>
            <a:off x="4570479" y="688688"/>
            <a:ext cx="2721041" cy="824136"/>
          </a:xfrm>
          <a:prstGeom prst="rect">
            <a:avLst/>
          </a:prstGeom>
          <a:noFill/>
          <a:effectLst>
            <a:innerShdw blurRad="114300">
              <a:prstClr val="black"/>
            </a:innerShdw>
          </a:effectLst>
        </p:spPr>
        <p:txBody>
          <a:bodyPr wrap="square" rtlCol="0">
            <a:spAutoFit/>
          </a:bodyPr>
          <a:lstStyle/>
          <a:p>
            <a:pPr algn="ctr">
              <a:lnSpc>
                <a:spcPct val="200000"/>
              </a:lnSpc>
            </a:pPr>
            <a:r>
              <a:rPr lang="zh-CN" altLang="en-US" sz="2800" b="1" dirty="0">
                <a:latin typeface="微软雅黑" panose="020B0503020204020204" pitchFamily="34" charset="-122"/>
                <a:ea typeface="微软雅黑" panose="020B0503020204020204" pitchFamily="34" charset="-122"/>
              </a:rPr>
              <a:t>问题分解</a:t>
            </a:r>
          </a:p>
        </p:txBody>
      </p:sp>
      <p:sp>
        <p:nvSpPr>
          <p:cNvPr id="20" name="CustomShape 9"/>
          <p:cNvSpPr/>
          <p:nvPr/>
        </p:nvSpPr>
        <p:spPr>
          <a:xfrm>
            <a:off x="453310" y="4940548"/>
            <a:ext cx="1439502" cy="1147331"/>
          </a:xfrm>
          <a:prstGeom prst="rect">
            <a:avLst/>
          </a:prstGeom>
          <a:noFill/>
          <a:ln w="25560">
            <a:solidFill>
              <a:srgbClr val="0070C0"/>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50000"/>
              </a:lnSpc>
            </a:pPr>
            <a:r>
              <a:rPr lang="zh-CN" altLang="zh-CN" sz="2000" spc="-1" dirty="0" smtClean="0">
                <a:solidFill>
                  <a:schemeClr val="accent5"/>
                </a:solidFill>
                <a:uFill>
                  <a:solidFill>
                    <a:srgbClr val="FFFFFF"/>
                  </a:solidFill>
                </a:uFill>
                <a:latin typeface="微软雅黑"/>
                <a:ea typeface="微软雅黑"/>
              </a:rPr>
              <a:t>大</a:t>
            </a:r>
            <a:r>
              <a:rPr lang="zh-CN" altLang="zh-CN" sz="2000" spc="-1" dirty="0">
                <a:solidFill>
                  <a:schemeClr val="accent5"/>
                </a:solidFill>
                <a:uFill>
                  <a:solidFill>
                    <a:srgbClr val="FFFFFF"/>
                  </a:solidFill>
                </a:uFill>
                <a:latin typeface="微软雅黑"/>
                <a:ea typeface="微软雅黑"/>
              </a:rPr>
              <a:t>数据分析平台</a:t>
            </a:r>
            <a:endParaRPr lang="en-US" sz="2000" spc="-1" dirty="0">
              <a:solidFill>
                <a:schemeClr val="accent5"/>
              </a:solidFill>
              <a:uFill>
                <a:solidFill>
                  <a:srgbClr val="FFFFFF"/>
                </a:solidFill>
              </a:uFill>
              <a:latin typeface="微软雅黑"/>
              <a:ea typeface="微软雅黑"/>
            </a:endParaRPr>
          </a:p>
        </p:txBody>
      </p:sp>
      <p:sp>
        <p:nvSpPr>
          <p:cNvPr id="4" name="虚尾箭头 3"/>
          <p:cNvSpPr/>
          <p:nvPr/>
        </p:nvSpPr>
        <p:spPr>
          <a:xfrm>
            <a:off x="1892812" y="5254907"/>
            <a:ext cx="1078985" cy="555584"/>
          </a:xfrm>
          <a:prstGeom prst="stripedRightArrow">
            <a:avLst>
              <a:gd name="adj1" fmla="val 29167"/>
              <a:gd name="adj2" fmla="val 395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6907530"/>
      </p:ext>
    </p:extLst>
  </p:cSld>
  <p:clrMapOvr>
    <a:masterClrMapping/>
  </p:clrMapOvr>
  <p:transition spd="slow">
    <p:push dir="u"/>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3" hidden="1"/>
          <p:cNvSpPr/>
          <p:nvPr/>
        </p:nvSpPr>
        <p:spPr>
          <a:xfrm>
            <a:off x="0" y="485280"/>
            <a:ext cx="182520" cy="52020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182" name="CustomShape 4"/>
          <p:cNvSpPr/>
          <p:nvPr/>
        </p:nvSpPr>
        <p:spPr>
          <a:xfrm>
            <a:off x="718559" y="85350"/>
            <a:ext cx="7516511"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1" strike="noStrike" spc="-1" dirty="0" smtClean="0">
                <a:solidFill>
                  <a:srgbClr val="0D0D0D"/>
                </a:solidFill>
                <a:uFill>
                  <a:solidFill>
                    <a:srgbClr val="FFFFFF"/>
                  </a:solidFill>
                </a:uFill>
                <a:latin typeface="微软雅黑"/>
                <a:ea typeface="微软雅黑"/>
              </a:rPr>
              <a:t>项目目标</a:t>
            </a:r>
            <a:endParaRPr lang="en-US" sz="1800" b="0" strike="noStrike" spc="-1" dirty="0">
              <a:solidFill>
                <a:srgbClr val="000000"/>
              </a:solidFill>
              <a:uFill>
                <a:solidFill>
                  <a:srgbClr val="FFFFFF"/>
                </a:solidFill>
              </a:uFill>
              <a:latin typeface="Arial"/>
            </a:endParaRPr>
          </a:p>
        </p:txBody>
      </p:sp>
      <p:sp>
        <p:nvSpPr>
          <p:cNvPr id="183" name="CustomShape 5"/>
          <p:cNvSpPr/>
          <p:nvPr/>
        </p:nvSpPr>
        <p:spPr>
          <a:xfrm>
            <a:off x="406440" y="126030"/>
            <a:ext cx="186480" cy="160560"/>
          </a:xfrm>
          <a:prstGeom prst="triangle">
            <a:avLst>
              <a:gd name="adj" fmla="val 50000"/>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p:style>
      </p:sp>
      <p:sp>
        <p:nvSpPr>
          <p:cNvPr id="184" name="CustomShape 6"/>
          <p:cNvSpPr/>
          <p:nvPr/>
        </p:nvSpPr>
        <p:spPr>
          <a:xfrm rot="1110600">
            <a:off x="226440" y="152310"/>
            <a:ext cx="308880" cy="271800"/>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85" name="CustomShape 7"/>
          <p:cNvSpPr/>
          <p:nvPr/>
        </p:nvSpPr>
        <p:spPr>
          <a:xfrm>
            <a:off x="147240" y="401070"/>
            <a:ext cx="88200" cy="75960"/>
          </a:xfrm>
          <a:prstGeom prst="triangle">
            <a:avLst>
              <a:gd name="adj" fmla="val 50000"/>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186" name="Line 8"/>
          <p:cNvSpPr/>
          <p:nvPr/>
        </p:nvSpPr>
        <p:spPr>
          <a:xfrm flipV="1">
            <a:off x="0" y="526350"/>
            <a:ext cx="12215160" cy="29520"/>
          </a:xfrm>
          <a:prstGeom prst="line">
            <a:avLst/>
          </a:prstGeom>
          <a:ln w="25560"/>
        </p:spPr>
        <p:style>
          <a:lnRef idx="1">
            <a:schemeClr val="accent1"/>
          </a:lnRef>
          <a:fillRef idx="0">
            <a:schemeClr val="accent1"/>
          </a:fillRef>
          <a:effectRef idx="0">
            <a:schemeClr val="accent1"/>
          </a:effectRef>
          <a:fontRef idx="minor"/>
        </p:style>
      </p:sp>
      <p:sp>
        <p:nvSpPr>
          <p:cNvPr id="213" name="TextBox 212"/>
          <p:cNvSpPr txBox="1"/>
          <p:nvPr/>
        </p:nvSpPr>
        <p:spPr>
          <a:xfrm>
            <a:off x="5483575" y="775597"/>
            <a:ext cx="1759914" cy="374427"/>
          </a:xfrm>
          <a:prstGeom prst="rect">
            <a:avLst/>
          </a:prstGeom>
          <a:noFill/>
        </p:spPr>
        <p:txBody>
          <a:bodyPr wrap="square" rtlCol="0">
            <a:spAutoFit/>
          </a:bodyPr>
          <a:lstStyle/>
          <a:p>
            <a:endParaRPr lang="zh-CN" altLang="en-US" dirty="0">
              <a:latin typeface="+mj-ea"/>
              <a:ea typeface="+mj-ea"/>
            </a:endParaRPr>
          </a:p>
        </p:txBody>
      </p:sp>
      <p:sp>
        <p:nvSpPr>
          <p:cNvPr id="11" name="Rectangle 10"/>
          <p:cNvSpPr/>
          <p:nvPr/>
        </p:nvSpPr>
        <p:spPr>
          <a:xfrm>
            <a:off x="8085724" y="1726035"/>
            <a:ext cx="6096000" cy="615553"/>
          </a:xfrm>
          <a:prstGeom prst="rect">
            <a:avLst/>
          </a:prstGeom>
        </p:spPr>
        <p:txBody>
          <a:bodyPr>
            <a:spAutoFit/>
          </a:bodyPr>
          <a:lstStyle/>
          <a:p>
            <a:r>
              <a:rPr lang="zh-CN" altLang="en-US" sz="1600" b="1" dirty="0">
                <a:latin typeface="+mj-ea"/>
              </a:rPr>
              <a:t>生产参数、质量数据的实时展示</a:t>
            </a:r>
            <a:endParaRPr lang="zh-CN" altLang="en-US" b="1" dirty="0">
              <a:latin typeface="+mj-ea"/>
            </a:endParaRPr>
          </a:p>
          <a:p>
            <a:endParaRPr lang="zh-CN" altLang="en-US" b="1" dirty="0">
              <a:latin typeface="+mj-ea"/>
            </a:endParaRPr>
          </a:p>
        </p:txBody>
      </p:sp>
      <p:grpSp>
        <p:nvGrpSpPr>
          <p:cNvPr id="13" name="Group 12"/>
          <p:cNvGrpSpPr/>
          <p:nvPr/>
        </p:nvGrpSpPr>
        <p:grpSpPr>
          <a:xfrm>
            <a:off x="2123739" y="1071129"/>
            <a:ext cx="8758209" cy="5518018"/>
            <a:chOff x="2123739" y="1178625"/>
            <a:chExt cx="8758209" cy="5518018"/>
          </a:xfrm>
        </p:grpSpPr>
        <p:sp>
          <p:nvSpPr>
            <p:cNvPr id="81" name="圆角矩形 72"/>
            <p:cNvSpPr/>
            <p:nvPr/>
          </p:nvSpPr>
          <p:spPr bwMode="auto">
            <a:xfrm>
              <a:off x="5887481" y="5012306"/>
              <a:ext cx="1972145" cy="803275"/>
            </a:xfrm>
            <a:prstGeom prst="roundRect">
              <a:avLst>
                <a:gd name="adj" fmla="val 6614"/>
              </a:avLst>
            </a:prstGeom>
            <a:solidFill>
              <a:sysClr val="window" lastClr="FFFFFF"/>
            </a:solidFill>
            <a:ln w="9525" cap="flat" cmpd="sng" algn="ctr">
              <a:solidFill>
                <a:srgbClr val="4584D3">
                  <a:shade val="95000"/>
                  <a:satMod val="105000"/>
                </a:srgbClr>
              </a:solidFill>
              <a:prstDash val="solid"/>
              <a:headEnd type="none" w="med" len="med"/>
              <a:tailEnd type="none" w="med" len="med"/>
            </a:ln>
            <a:effectLst/>
          </p:spPr>
          <p:txBody>
            <a:bodyPr anchor="ctr"/>
            <a:lstStyle/>
            <a:p>
              <a:pPr>
                <a:defRPr/>
              </a:pPr>
              <a:r>
                <a:rPr lang="zh-CN" altLang="en-US" sz="1400" kern="0" dirty="0">
                  <a:solidFill>
                    <a:srgbClr val="0070C0"/>
                  </a:solidFill>
                  <a:latin typeface="Arial"/>
                  <a:ea typeface="微软雅黑" pitchFamily="34" charset="-122"/>
                </a:rPr>
                <a:t>主数据</a:t>
              </a:r>
              <a:endParaRPr lang="en-US" altLang="zh-CN" sz="1400" kern="0" dirty="0">
                <a:solidFill>
                  <a:srgbClr val="0070C0"/>
                </a:solidFill>
                <a:latin typeface="Arial"/>
                <a:ea typeface="微软雅黑" pitchFamily="34" charset="-122"/>
              </a:endParaRPr>
            </a:p>
            <a:p>
              <a:pPr>
                <a:defRPr/>
              </a:pPr>
              <a:r>
                <a:rPr lang="zh-CN" altLang="en-US" sz="1400" kern="0" dirty="0">
                  <a:solidFill>
                    <a:srgbClr val="0070C0"/>
                  </a:solidFill>
                  <a:latin typeface="Arial"/>
                  <a:ea typeface="微软雅黑" pitchFamily="34" charset="-122"/>
                </a:rPr>
                <a:t>管理</a:t>
              </a:r>
            </a:p>
          </p:txBody>
        </p:sp>
        <p:sp>
          <p:nvSpPr>
            <p:cNvPr id="82" name="圆角矩形 73"/>
            <p:cNvSpPr/>
            <p:nvPr/>
          </p:nvSpPr>
          <p:spPr bwMode="auto">
            <a:xfrm>
              <a:off x="2135560" y="5893368"/>
              <a:ext cx="7920880" cy="803275"/>
            </a:xfrm>
            <a:prstGeom prst="roundRect">
              <a:avLst>
                <a:gd name="adj" fmla="val 6614"/>
              </a:avLst>
            </a:prstGeom>
            <a:solidFill>
              <a:sysClr val="window" lastClr="FFFFFF"/>
            </a:solidFill>
            <a:ln w="9525" cap="flat" cmpd="sng" algn="ctr">
              <a:solidFill>
                <a:srgbClr val="4584D3">
                  <a:shade val="95000"/>
                  <a:satMod val="105000"/>
                </a:srgbClr>
              </a:solidFill>
              <a:prstDash val="solid"/>
              <a:headEnd type="none" w="med" len="med"/>
              <a:tailEnd type="none" w="med" len="med"/>
            </a:ln>
            <a:effectLst/>
          </p:spPr>
          <p:txBody>
            <a:bodyPr anchor="ctr"/>
            <a:lstStyle/>
            <a:p>
              <a:pPr>
                <a:defRPr/>
              </a:pPr>
              <a:r>
                <a:rPr lang="zh-CN" altLang="en-US" sz="1600" b="1" kern="0" dirty="0">
                  <a:solidFill>
                    <a:srgbClr val="0070C0"/>
                  </a:solidFill>
                  <a:latin typeface="Arial"/>
                  <a:ea typeface="微软雅黑" pitchFamily="34" charset="-122"/>
                </a:rPr>
                <a:t>数据存储</a:t>
              </a:r>
            </a:p>
          </p:txBody>
        </p:sp>
        <p:sp>
          <p:nvSpPr>
            <p:cNvPr id="83" name="圆柱形 74"/>
            <p:cNvSpPr>
              <a:spLocks noChangeArrowheads="1"/>
            </p:cNvSpPr>
            <p:nvPr/>
          </p:nvSpPr>
          <p:spPr bwMode="auto">
            <a:xfrm>
              <a:off x="4483011" y="5996555"/>
              <a:ext cx="1044575" cy="647700"/>
            </a:xfrm>
            <a:prstGeom prst="can">
              <a:avLst>
                <a:gd name="adj" fmla="val 25000"/>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zh-CN" altLang="en-US" sz="1200" dirty="0">
                  <a:latin typeface="微软雅黑" pitchFamily="34" charset="-122"/>
                  <a:ea typeface="微软雅黑" pitchFamily="34" charset="-122"/>
                </a:rPr>
                <a:t>经营数据</a:t>
              </a:r>
              <a:endParaRPr lang="en-US" altLang="zh-CN" sz="1200" dirty="0">
                <a:latin typeface="微软雅黑" pitchFamily="34" charset="-122"/>
                <a:ea typeface="微软雅黑" pitchFamily="34" charset="-122"/>
              </a:endParaRPr>
            </a:p>
            <a:p>
              <a:pPr algn="ctr"/>
              <a:r>
                <a:rPr lang="en-US" altLang="zh-CN" sz="1200" dirty="0">
                  <a:latin typeface="微软雅黑" pitchFamily="34" charset="-122"/>
                  <a:ea typeface="微软雅黑" pitchFamily="34" charset="-122"/>
                </a:rPr>
                <a:t>ODS</a:t>
              </a:r>
              <a:endParaRPr lang="zh-CN" altLang="en-US" sz="1200" dirty="0">
                <a:latin typeface="微软雅黑" pitchFamily="34" charset="-122"/>
                <a:ea typeface="微软雅黑" pitchFamily="34" charset="-122"/>
              </a:endParaRPr>
            </a:p>
          </p:txBody>
        </p:sp>
        <p:sp>
          <p:nvSpPr>
            <p:cNvPr id="84" name="圆柱形 75"/>
            <p:cNvSpPr/>
            <p:nvPr/>
          </p:nvSpPr>
          <p:spPr>
            <a:xfrm>
              <a:off x="5769918" y="5996555"/>
              <a:ext cx="1046162" cy="647700"/>
            </a:xfrm>
            <a:prstGeom prst="can">
              <a:avLst/>
            </a:prstGeom>
            <a:solidFill>
              <a:srgbClr val="92D050"/>
            </a:solidFill>
            <a:ln w="9525">
              <a:noFill/>
              <a:round/>
              <a:headEnd/>
              <a:tailEnd/>
            </a:ln>
            <a:effectLst/>
          </p:spPr>
          <p:txBody>
            <a:bodyPr wrap="none" anchor="ctr"/>
            <a:lstStyle/>
            <a:p>
              <a:pPr algn="ctr">
                <a:defRPr/>
              </a:pPr>
              <a:r>
                <a:rPr lang="zh-CN" altLang="en-US" sz="1200" kern="0" dirty="0">
                  <a:solidFill>
                    <a:sysClr val="windowText" lastClr="000000"/>
                  </a:solidFill>
                  <a:latin typeface="微软雅黑" pitchFamily="34" charset="-122"/>
                  <a:ea typeface="微软雅黑" pitchFamily="34" charset="-122"/>
                </a:rPr>
                <a:t>主数据</a:t>
              </a:r>
              <a:endParaRPr lang="en-US" altLang="zh-CN" sz="1200" kern="0" dirty="0">
                <a:solidFill>
                  <a:sysClr val="windowText" lastClr="000000"/>
                </a:solidFill>
                <a:latin typeface="微软雅黑" pitchFamily="34" charset="-122"/>
                <a:ea typeface="微软雅黑" pitchFamily="34" charset="-122"/>
              </a:endParaRPr>
            </a:p>
            <a:p>
              <a:pPr algn="ctr">
                <a:defRPr/>
              </a:pPr>
              <a:r>
                <a:rPr lang="en-US" altLang="zh-CN" sz="1200" kern="0" dirty="0">
                  <a:solidFill>
                    <a:sysClr val="windowText" lastClr="000000"/>
                  </a:solidFill>
                  <a:latin typeface="微软雅黑" pitchFamily="34" charset="-122"/>
                  <a:ea typeface="微软雅黑" pitchFamily="34" charset="-122"/>
                </a:rPr>
                <a:t>Master Data</a:t>
              </a:r>
              <a:endParaRPr lang="zh-CN" altLang="en-US" sz="1200" kern="0" dirty="0">
                <a:solidFill>
                  <a:sysClr val="windowText" lastClr="000000"/>
                </a:solidFill>
                <a:latin typeface="微软雅黑" pitchFamily="34" charset="-122"/>
                <a:ea typeface="微软雅黑" pitchFamily="34" charset="-122"/>
              </a:endParaRPr>
            </a:p>
          </p:txBody>
        </p:sp>
        <p:sp>
          <p:nvSpPr>
            <p:cNvPr id="85" name="AutoShape 34"/>
            <p:cNvSpPr>
              <a:spLocks noChangeArrowheads="1"/>
            </p:cNvSpPr>
            <p:nvPr/>
          </p:nvSpPr>
          <p:spPr bwMode="gray">
            <a:xfrm>
              <a:off x="7066062" y="5996555"/>
              <a:ext cx="1046163" cy="647700"/>
            </a:xfrm>
            <a:prstGeom prst="can">
              <a:avLst>
                <a:gd name="adj" fmla="val 30417"/>
              </a:avLst>
            </a:prstGeom>
            <a:solidFill>
              <a:srgbClr val="92D050"/>
            </a:solidFill>
            <a:ln w="9525">
              <a:noFill/>
              <a:round/>
              <a:headEnd/>
              <a:tailEnd/>
            </a:ln>
            <a:effectLst/>
          </p:spPr>
          <p:txBody>
            <a:bodyPr wrap="none" anchor="ctr"/>
            <a:lstStyle/>
            <a:p>
              <a:pPr algn="ctr">
                <a:defRPr/>
              </a:pPr>
              <a:r>
                <a:rPr lang="zh-CN" altLang="en-US" sz="1200" kern="0">
                  <a:solidFill>
                    <a:sysClr val="windowText" lastClr="000000"/>
                  </a:solidFill>
                  <a:latin typeface="微软雅黑" pitchFamily="34" charset="-122"/>
                  <a:ea typeface="微软雅黑" pitchFamily="34" charset="-122"/>
                </a:rPr>
                <a:t>元数据</a:t>
              </a:r>
              <a:endParaRPr lang="en-US" altLang="zh-CN" sz="1200" kern="0">
                <a:solidFill>
                  <a:sysClr val="windowText" lastClr="000000"/>
                </a:solidFill>
                <a:latin typeface="微软雅黑" pitchFamily="34" charset="-122"/>
                <a:ea typeface="微软雅黑" pitchFamily="34" charset="-122"/>
              </a:endParaRPr>
            </a:p>
            <a:p>
              <a:pPr algn="ctr">
                <a:defRPr/>
              </a:pPr>
              <a:r>
                <a:rPr lang="en-US" altLang="zh-CN" sz="1200" kern="0">
                  <a:solidFill>
                    <a:sysClr val="windowText" lastClr="000000"/>
                  </a:solidFill>
                  <a:latin typeface="微软雅黑" pitchFamily="34" charset="-122"/>
                  <a:ea typeface="微软雅黑" pitchFamily="34" charset="-122"/>
                </a:rPr>
                <a:t>Meta Data</a:t>
              </a:r>
              <a:endParaRPr lang="zh-CN" altLang="en-US" sz="1200" kern="0">
                <a:solidFill>
                  <a:sysClr val="windowText" lastClr="000000"/>
                </a:solidFill>
                <a:latin typeface="微软雅黑" pitchFamily="34" charset="-122"/>
                <a:ea typeface="微软雅黑" pitchFamily="34" charset="-122"/>
              </a:endParaRPr>
            </a:p>
          </p:txBody>
        </p:sp>
        <p:sp>
          <p:nvSpPr>
            <p:cNvPr id="86" name="矩形 41"/>
            <p:cNvSpPr>
              <a:spLocks noChangeArrowheads="1"/>
            </p:cNvSpPr>
            <p:nvPr/>
          </p:nvSpPr>
          <p:spPr bwMode="auto">
            <a:xfrm>
              <a:off x="9048328" y="6090217"/>
              <a:ext cx="922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200" dirty="0"/>
                <a:t>数据集市</a:t>
              </a:r>
              <a:endParaRPr lang="en-US" altLang="zh-CN" sz="1200" dirty="0"/>
            </a:p>
            <a:p>
              <a:pPr algn="ctr"/>
              <a:r>
                <a:rPr lang="en-US" altLang="zh-CN" sz="1200" dirty="0"/>
                <a:t>Data Mart</a:t>
              </a:r>
              <a:endParaRPr lang="zh-CN" altLang="en-US" sz="1200" dirty="0">
                <a:solidFill>
                  <a:schemeClr val="bg1"/>
                </a:solidFill>
              </a:endParaRPr>
            </a:p>
          </p:txBody>
        </p:sp>
        <p:sp>
          <p:nvSpPr>
            <p:cNvPr id="87" name="圆角矩形 78"/>
            <p:cNvSpPr/>
            <p:nvPr/>
          </p:nvSpPr>
          <p:spPr bwMode="auto">
            <a:xfrm>
              <a:off x="2135560" y="5012306"/>
              <a:ext cx="3595688" cy="803275"/>
            </a:xfrm>
            <a:prstGeom prst="roundRect">
              <a:avLst>
                <a:gd name="adj" fmla="val 6614"/>
              </a:avLst>
            </a:prstGeom>
            <a:solidFill>
              <a:sysClr val="window" lastClr="FFFFFF"/>
            </a:solidFill>
            <a:ln w="9525" cap="flat" cmpd="sng" algn="ctr">
              <a:solidFill>
                <a:srgbClr val="4584D3">
                  <a:shade val="95000"/>
                  <a:satMod val="105000"/>
                </a:srgbClr>
              </a:solidFill>
              <a:prstDash val="solid"/>
              <a:headEnd type="none" w="med" len="med"/>
              <a:tailEnd type="none" w="med" len="med"/>
            </a:ln>
            <a:effectLst/>
          </p:spPr>
          <p:txBody>
            <a:bodyPr anchor="ctr"/>
            <a:lstStyle/>
            <a:p>
              <a:pPr>
                <a:defRPr/>
              </a:pPr>
              <a:r>
                <a:rPr lang="en-US" altLang="zh-CN" sz="1600" b="1" kern="0" dirty="0">
                  <a:solidFill>
                    <a:srgbClr val="0070C0"/>
                  </a:solidFill>
                  <a:latin typeface="+mj-ea"/>
                  <a:ea typeface="+mj-ea"/>
                </a:rPr>
                <a:t>ETL</a:t>
              </a:r>
              <a:endParaRPr lang="zh-CN" altLang="en-US" sz="1600" b="1" kern="0" dirty="0">
                <a:solidFill>
                  <a:srgbClr val="0070C0"/>
                </a:solidFill>
                <a:latin typeface="+mj-ea"/>
                <a:ea typeface="+mj-ea"/>
              </a:endParaRPr>
            </a:p>
          </p:txBody>
        </p:sp>
        <p:pic>
          <p:nvPicPr>
            <p:cNvPr id="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010" y="5148831"/>
              <a:ext cx="96043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矩形 80"/>
            <p:cNvSpPr/>
            <p:nvPr/>
          </p:nvSpPr>
          <p:spPr>
            <a:xfrm>
              <a:off x="2683249" y="5529830"/>
              <a:ext cx="922337" cy="400050"/>
            </a:xfrm>
            <a:prstGeom prst="rect">
              <a:avLst/>
            </a:prstGeom>
          </p:spPr>
          <p:txBody>
            <a:bodyPr anchor="ctr"/>
            <a:lstStyle/>
            <a:p>
              <a:pPr algn="ctr">
                <a:defRPr/>
              </a:pPr>
              <a:r>
                <a:rPr lang="en-US" altLang="zh-CN" sz="1050"/>
                <a:t>DataStage</a:t>
              </a:r>
              <a:endParaRPr lang="zh-CN" altLang="en-US" sz="1050"/>
            </a:p>
          </p:txBody>
        </p:sp>
        <p:sp>
          <p:nvSpPr>
            <p:cNvPr id="90" name="圆角矩形 81"/>
            <p:cNvSpPr/>
            <p:nvPr/>
          </p:nvSpPr>
          <p:spPr>
            <a:xfrm>
              <a:off x="3677024" y="5098031"/>
              <a:ext cx="923925" cy="314325"/>
            </a:xfrm>
            <a:prstGeom prst="roundRect">
              <a:avLst/>
            </a:prstGeom>
            <a:gradFill flip="none" rotWithShape="1">
              <a:gsLst>
                <a:gs pos="0">
                  <a:srgbClr val="0066FF">
                    <a:tint val="66000"/>
                    <a:satMod val="160000"/>
                  </a:srgbClr>
                </a:gs>
                <a:gs pos="50000">
                  <a:srgbClr val="0066FF">
                    <a:tint val="44500"/>
                    <a:satMod val="160000"/>
                  </a:srgbClr>
                </a:gs>
                <a:gs pos="100000">
                  <a:srgbClr val="0066FF">
                    <a:tint val="23500"/>
                    <a:satMod val="160000"/>
                  </a:srgbClr>
                </a:gs>
              </a:gsLst>
              <a:lin ang="162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微软雅黑" pitchFamily="34" charset="-122"/>
                  <a:ea typeface="微软雅黑" pitchFamily="34" charset="-122"/>
                </a:rPr>
                <a:t>数据抽取</a:t>
              </a:r>
            </a:p>
          </p:txBody>
        </p:sp>
        <p:sp>
          <p:nvSpPr>
            <p:cNvPr id="91" name="圆角矩形 82"/>
            <p:cNvSpPr/>
            <p:nvPr/>
          </p:nvSpPr>
          <p:spPr>
            <a:xfrm>
              <a:off x="4656510" y="5098031"/>
              <a:ext cx="922338" cy="314325"/>
            </a:xfrm>
            <a:prstGeom prst="roundRect">
              <a:avLst/>
            </a:prstGeom>
            <a:gradFill flip="none" rotWithShape="1">
              <a:gsLst>
                <a:gs pos="0">
                  <a:srgbClr val="0066FF">
                    <a:tint val="66000"/>
                    <a:satMod val="160000"/>
                  </a:srgbClr>
                </a:gs>
                <a:gs pos="50000">
                  <a:srgbClr val="0066FF">
                    <a:tint val="44500"/>
                    <a:satMod val="160000"/>
                  </a:srgbClr>
                </a:gs>
                <a:gs pos="100000">
                  <a:srgbClr val="0066FF">
                    <a:tint val="23500"/>
                    <a:satMod val="160000"/>
                  </a:srgbClr>
                </a:gs>
              </a:gsLst>
              <a:lin ang="162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a:solidFill>
                    <a:schemeClr val="tx1"/>
                  </a:solidFill>
                  <a:latin typeface="微软雅黑" pitchFamily="34" charset="-122"/>
                  <a:ea typeface="微软雅黑" pitchFamily="34" charset="-122"/>
                </a:rPr>
                <a:t>数据清洗</a:t>
              </a:r>
            </a:p>
          </p:txBody>
        </p:sp>
        <p:sp>
          <p:nvSpPr>
            <p:cNvPr id="92" name="圆角矩形 83"/>
            <p:cNvSpPr/>
            <p:nvPr/>
          </p:nvSpPr>
          <p:spPr>
            <a:xfrm>
              <a:off x="3677024" y="5458393"/>
              <a:ext cx="923925" cy="314325"/>
            </a:xfrm>
            <a:prstGeom prst="roundRect">
              <a:avLst/>
            </a:prstGeom>
            <a:gradFill flip="none" rotWithShape="1">
              <a:gsLst>
                <a:gs pos="0">
                  <a:srgbClr val="0066FF">
                    <a:tint val="66000"/>
                    <a:satMod val="160000"/>
                  </a:srgbClr>
                </a:gs>
                <a:gs pos="50000">
                  <a:srgbClr val="0066FF">
                    <a:tint val="44500"/>
                    <a:satMod val="160000"/>
                  </a:srgbClr>
                </a:gs>
                <a:gs pos="100000">
                  <a:srgbClr val="0066FF">
                    <a:tint val="23500"/>
                    <a:satMod val="160000"/>
                  </a:srgbClr>
                </a:gs>
              </a:gsLst>
              <a:lin ang="162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a:solidFill>
                    <a:schemeClr val="tx1"/>
                  </a:solidFill>
                  <a:latin typeface="微软雅黑" pitchFamily="34" charset="-122"/>
                  <a:ea typeface="微软雅黑" pitchFamily="34" charset="-122"/>
                </a:rPr>
                <a:t>数据转换</a:t>
              </a:r>
            </a:p>
          </p:txBody>
        </p:sp>
        <p:sp>
          <p:nvSpPr>
            <p:cNvPr id="93" name="圆角矩形 84"/>
            <p:cNvSpPr/>
            <p:nvPr/>
          </p:nvSpPr>
          <p:spPr>
            <a:xfrm>
              <a:off x="4656510" y="5458393"/>
              <a:ext cx="922338" cy="314325"/>
            </a:xfrm>
            <a:prstGeom prst="roundRect">
              <a:avLst/>
            </a:prstGeom>
            <a:gradFill flip="none" rotWithShape="1">
              <a:gsLst>
                <a:gs pos="0">
                  <a:srgbClr val="0066FF">
                    <a:tint val="66000"/>
                    <a:satMod val="160000"/>
                  </a:srgbClr>
                </a:gs>
                <a:gs pos="50000">
                  <a:srgbClr val="0066FF">
                    <a:tint val="44500"/>
                    <a:satMod val="160000"/>
                  </a:srgbClr>
                </a:gs>
                <a:gs pos="100000">
                  <a:srgbClr val="0066FF">
                    <a:tint val="23500"/>
                    <a:satMod val="160000"/>
                  </a:srgbClr>
                </a:gs>
              </a:gsLst>
              <a:lin ang="162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a:solidFill>
                    <a:schemeClr val="tx1"/>
                  </a:solidFill>
                  <a:latin typeface="微软雅黑" pitchFamily="34" charset="-122"/>
                  <a:ea typeface="微软雅黑" pitchFamily="34" charset="-122"/>
                </a:rPr>
                <a:t>数据载入</a:t>
              </a:r>
            </a:p>
          </p:txBody>
        </p:sp>
        <p:sp>
          <p:nvSpPr>
            <p:cNvPr id="94" name="矩形 85"/>
            <p:cNvSpPr/>
            <p:nvPr/>
          </p:nvSpPr>
          <p:spPr>
            <a:xfrm>
              <a:off x="6706924" y="5442517"/>
              <a:ext cx="1016000" cy="400050"/>
            </a:xfrm>
            <a:prstGeom prst="rect">
              <a:avLst/>
            </a:prstGeom>
          </p:spPr>
          <p:txBody>
            <a:bodyPr anchor="ctr"/>
            <a:lstStyle/>
            <a:p>
              <a:pPr algn="ctr">
                <a:defRPr/>
              </a:pPr>
              <a:r>
                <a:rPr lang="en-US" altLang="zh-CN" sz="1050" dirty="0"/>
                <a:t>Master Data Management</a:t>
              </a:r>
              <a:endParaRPr lang="zh-CN" altLang="en-US" sz="1050" dirty="0"/>
            </a:p>
          </p:txBody>
        </p:sp>
        <p:pic>
          <p:nvPicPr>
            <p:cNvPr id="9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014" y="5045643"/>
              <a:ext cx="919163"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6" name="组合 6"/>
            <p:cNvGrpSpPr>
              <a:grpSpLocks/>
            </p:cNvGrpSpPr>
            <p:nvPr/>
          </p:nvGrpSpPr>
          <p:grpSpPr bwMode="auto">
            <a:xfrm>
              <a:off x="8400256" y="5977506"/>
              <a:ext cx="635000" cy="625475"/>
              <a:chOff x="6908422" y="4347402"/>
              <a:chExt cx="635342" cy="625755"/>
            </a:xfrm>
          </p:grpSpPr>
          <p:grpSp>
            <p:nvGrpSpPr>
              <p:cNvPr id="102" name="组合 88"/>
              <p:cNvGrpSpPr/>
              <p:nvPr/>
            </p:nvGrpSpPr>
            <p:grpSpPr>
              <a:xfrm>
                <a:off x="6908422" y="4662360"/>
                <a:ext cx="634948" cy="310797"/>
                <a:chOff x="3338277" y="2124125"/>
                <a:chExt cx="768287" cy="376064"/>
              </a:xfrm>
              <a:solidFill>
                <a:schemeClr val="accent4">
                  <a:lumMod val="60000"/>
                  <a:lumOff val="40000"/>
                </a:schemeClr>
              </a:solidFill>
            </p:grpSpPr>
            <p:sp>
              <p:nvSpPr>
                <p:cNvPr id="123" name="立方体 109"/>
                <p:cNvSpPr/>
                <p:nvPr/>
              </p:nvSpPr>
              <p:spPr bwMode="auto">
                <a:xfrm>
                  <a:off x="3492773"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4" name="立方体 110"/>
                <p:cNvSpPr/>
                <p:nvPr/>
              </p:nvSpPr>
              <p:spPr bwMode="auto">
                <a:xfrm>
                  <a:off x="3687750"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5" name="立方体 111"/>
                <p:cNvSpPr/>
                <p:nvPr/>
              </p:nvSpPr>
              <p:spPr bwMode="auto">
                <a:xfrm>
                  <a:off x="3882727"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6" name="立方体 112"/>
                <p:cNvSpPr/>
                <p:nvPr/>
              </p:nvSpPr>
              <p:spPr bwMode="auto">
                <a:xfrm>
                  <a:off x="3416003"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7" name="立方体 113"/>
                <p:cNvSpPr/>
                <p:nvPr/>
              </p:nvSpPr>
              <p:spPr bwMode="auto">
                <a:xfrm>
                  <a:off x="3610980"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8" name="立方体 114"/>
                <p:cNvSpPr/>
                <p:nvPr/>
              </p:nvSpPr>
              <p:spPr bwMode="auto">
                <a:xfrm>
                  <a:off x="3805957"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9" name="立方体 115"/>
                <p:cNvSpPr/>
                <p:nvPr/>
              </p:nvSpPr>
              <p:spPr bwMode="auto">
                <a:xfrm>
                  <a:off x="3338277"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30" name="立方体 116"/>
                <p:cNvSpPr/>
                <p:nvPr/>
              </p:nvSpPr>
              <p:spPr bwMode="auto">
                <a:xfrm>
                  <a:off x="3533254"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31" name="立方体 117"/>
                <p:cNvSpPr/>
                <p:nvPr/>
              </p:nvSpPr>
              <p:spPr bwMode="auto">
                <a:xfrm>
                  <a:off x="3728231"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grpSp>
          <p:grpSp>
            <p:nvGrpSpPr>
              <p:cNvPr id="103" name="组合 89"/>
              <p:cNvGrpSpPr/>
              <p:nvPr/>
            </p:nvGrpSpPr>
            <p:grpSpPr>
              <a:xfrm>
                <a:off x="6908422" y="4504881"/>
                <a:ext cx="634948" cy="310797"/>
                <a:chOff x="3338277" y="2124125"/>
                <a:chExt cx="768287" cy="376064"/>
              </a:xfrm>
              <a:solidFill>
                <a:srgbClr val="92D050"/>
              </a:solidFill>
            </p:grpSpPr>
            <p:sp>
              <p:nvSpPr>
                <p:cNvPr id="114" name="立方体 100"/>
                <p:cNvSpPr/>
                <p:nvPr/>
              </p:nvSpPr>
              <p:spPr bwMode="auto">
                <a:xfrm>
                  <a:off x="3492773"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15" name="立方体 101"/>
                <p:cNvSpPr/>
                <p:nvPr/>
              </p:nvSpPr>
              <p:spPr bwMode="auto">
                <a:xfrm>
                  <a:off x="3687750"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16" name="立方体 102"/>
                <p:cNvSpPr/>
                <p:nvPr/>
              </p:nvSpPr>
              <p:spPr bwMode="auto">
                <a:xfrm>
                  <a:off x="3882727"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17" name="立方体 103"/>
                <p:cNvSpPr/>
                <p:nvPr/>
              </p:nvSpPr>
              <p:spPr bwMode="auto">
                <a:xfrm>
                  <a:off x="3416003"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18" name="立方体 104"/>
                <p:cNvSpPr/>
                <p:nvPr/>
              </p:nvSpPr>
              <p:spPr bwMode="auto">
                <a:xfrm>
                  <a:off x="3610980"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19" name="立方体 105"/>
                <p:cNvSpPr/>
                <p:nvPr/>
              </p:nvSpPr>
              <p:spPr bwMode="auto">
                <a:xfrm>
                  <a:off x="3805957"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0" name="立方体 106"/>
                <p:cNvSpPr/>
                <p:nvPr/>
              </p:nvSpPr>
              <p:spPr bwMode="auto">
                <a:xfrm>
                  <a:off x="3338277"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1" name="立方体 107"/>
                <p:cNvSpPr/>
                <p:nvPr/>
              </p:nvSpPr>
              <p:spPr bwMode="auto">
                <a:xfrm>
                  <a:off x="3533254"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2" name="立方体 108"/>
                <p:cNvSpPr/>
                <p:nvPr/>
              </p:nvSpPr>
              <p:spPr bwMode="auto">
                <a:xfrm>
                  <a:off x="3728231"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grpSp>
          <p:grpSp>
            <p:nvGrpSpPr>
              <p:cNvPr id="104" name="组合 90"/>
              <p:cNvGrpSpPr/>
              <p:nvPr/>
            </p:nvGrpSpPr>
            <p:grpSpPr>
              <a:xfrm>
                <a:off x="6908816" y="4347402"/>
                <a:ext cx="634948" cy="310797"/>
                <a:chOff x="3338277" y="2124125"/>
                <a:chExt cx="768287" cy="376064"/>
              </a:xfrm>
              <a:solidFill>
                <a:srgbClr val="FFC000"/>
              </a:solidFill>
            </p:grpSpPr>
            <p:sp>
              <p:nvSpPr>
                <p:cNvPr id="105" name="立方体 91"/>
                <p:cNvSpPr/>
                <p:nvPr/>
              </p:nvSpPr>
              <p:spPr bwMode="auto">
                <a:xfrm>
                  <a:off x="3492773"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06" name="立方体 92"/>
                <p:cNvSpPr/>
                <p:nvPr/>
              </p:nvSpPr>
              <p:spPr bwMode="auto">
                <a:xfrm>
                  <a:off x="3687750"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07" name="立方体 93"/>
                <p:cNvSpPr/>
                <p:nvPr/>
              </p:nvSpPr>
              <p:spPr bwMode="auto">
                <a:xfrm>
                  <a:off x="3882727" y="2124125"/>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08" name="立方体 94"/>
                <p:cNvSpPr/>
                <p:nvPr/>
              </p:nvSpPr>
              <p:spPr bwMode="auto">
                <a:xfrm>
                  <a:off x="3416003"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09" name="立方体 95"/>
                <p:cNvSpPr/>
                <p:nvPr/>
              </p:nvSpPr>
              <p:spPr bwMode="auto">
                <a:xfrm>
                  <a:off x="3610980"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10" name="立方体 96"/>
                <p:cNvSpPr/>
                <p:nvPr/>
              </p:nvSpPr>
              <p:spPr bwMode="auto">
                <a:xfrm>
                  <a:off x="3805957" y="2198514"/>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11" name="立方体 97"/>
                <p:cNvSpPr/>
                <p:nvPr/>
              </p:nvSpPr>
              <p:spPr bwMode="auto">
                <a:xfrm>
                  <a:off x="3338277"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12" name="立方体 98"/>
                <p:cNvSpPr/>
                <p:nvPr/>
              </p:nvSpPr>
              <p:spPr bwMode="auto">
                <a:xfrm>
                  <a:off x="3533254"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13" name="立方体 99"/>
                <p:cNvSpPr/>
                <p:nvPr/>
              </p:nvSpPr>
              <p:spPr bwMode="auto">
                <a:xfrm>
                  <a:off x="3728231" y="2277939"/>
                  <a:ext cx="223837" cy="222250"/>
                </a:xfrm>
                <a:prstGeom prst="cub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grpSp>
        </p:grpSp>
        <p:sp>
          <p:nvSpPr>
            <p:cNvPr id="97" name="圆角矩形 118"/>
            <p:cNvSpPr/>
            <p:nvPr/>
          </p:nvSpPr>
          <p:spPr bwMode="auto">
            <a:xfrm>
              <a:off x="7999934" y="5012306"/>
              <a:ext cx="2056507" cy="803275"/>
            </a:xfrm>
            <a:prstGeom prst="roundRect">
              <a:avLst>
                <a:gd name="adj" fmla="val 6614"/>
              </a:avLst>
            </a:prstGeom>
            <a:solidFill>
              <a:sysClr val="window" lastClr="FFFFFF"/>
            </a:solidFill>
            <a:ln w="9525" cap="flat" cmpd="sng" algn="ctr">
              <a:solidFill>
                <a:srgbClr val="4584D3">
                  <a:shade val="95000"/>
                  <a:satMod val="105000"/>
                </a:srgbClr>
              </a:solidFill>
              <a:prstDash val="solid"/>
              <a:headEnd type="none" w="med" len="med"/>
              <a:tailEnd type="none" w="med" len="med"/>
            </a:ln>
            <a:effectLst/>
          </p:spPr>
          <p:txBody>
            <a:bodyPr anchor="ctr"/>
            <a:lstStyle/>
            <a:p>
              <a:pPr>
                <a:defRPr/>
              </a:pPr>
              <a:r>
                <a:rPr lang="zh-CN" altLang="en-US" sz="1400" kern="0">
                  <a:solidFill>
                    <a:srgbClr val="0070C0"/>
                  </a:solidFill>
                  <a:latin typeface="Arial"/>
                  <a:ea typeface="微软雅黑" pitchFamily="34" charset="-122"/>
                </a:rPr>
                <a:t>元数据</a:t>
              </a:r>
              <a:endParaRPr lang="en-US" altLang="zh-CN" sz="1400" kern="0">
                <a:solidFill>
                  <a:srgbClr val="0070C0"/>
                </a:solidFill>
                <a:latin typeface="Arial"/>
                <a:ea typeface="微软雅黑" pitchFamily="34" charset="-122"/>
              </a:endParaRPr>
            </a:p>
            <a:p>
              <a:pPr>
                <a:defRPr/>
              </a:pPr>
              <a:r>
                <a:rPr lang="zh-CN" altLang="en-US" sz="1400" kern="0">
                  <a:solidFill>
                    <a:srgbClr val="0070C0"/>
                  </a:solidFill>
                  <a:latin typeface="Arial"/>
                  <a:ea typeface="微软雅黑" pitchFamily="34" charset="-122"/>
                </a:rPr>
                <a:t>管理</a:t>
              </a:r>
            </a:p>
          </p:txBody>
        </p:sp>
        <p:pic>
          <p:nvPicPr>
            <p:cNvPr id="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0508" y="5072631"/>
              <a:ext cx="1031917" cy="400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9" name="矩形 120"/>
            <p:cNvSpPr/>
            <p:nvPr/>
          </p:nvSpPr>
          <p:spPr>
            <a:xfrm>
              <a:off x="8968432" y="5435061"/>
              <a:ext cx="1016000" cy="400050"/>
            </a:xfrm>
            <a:prstGeom prst="rect">
              <a:avLst/>
            </a:prstGeom>
          </p:spPr>
          <p:txBody>
            <a:bodyPr anchor="ctr"/>
            <a:lstStyle/>
            <a:p>
              <a:pPr algn="ctr">
                <a:defRPr/>
              </a:pPr>
              <a:r>
                <a:rPr lang="en-US" altLang="zh-CN" sz="1050" dirty="0"/>
                <a:t>Metadata Management</a:t>
              </a:r>
              <a:endParaRPr lang="zh-CN" altLang="en-US" sz="1050" dirty="0"/>
            </a:p>
          </p:txBody>
        </p:sp>
        <p:pic>
          <p:nvPicPr>
            <p:cNvPr id="100" name="Picture 3" descr="C:\Program Files\Microsoft Office\MEDIA\CAGCAT10\j0293828.wmf"/>
            <p:cNvPicPr>
              <a:picLocks noChangeAspect="1" noChangeArrowheads="1"/>
            </p:cNvPicPr>
            <p:nvPr/>
          </p:nvPicPr>
          <p:blipFill>
            <a:blip r:embed="rId6" cstate="print"/>
            <a:srcRect l="-2933" t="-45616" r="2933" b="36530"/>
            <a:stretch>
              <a:fillRect/>
            </a:stretch>
          </p:blipFill>
          <p:spPr bwMode="auto">
            <a:xfrm>
              <a:off x="3467065" y="5822280"/>
              <a:ext cx="684304" cy="785284"/>
            </a:xfrm>
            <a:prstGeom prst="rect">
              <a:avLst/>
            </a:prstGeom>
            <a:noFill/>
            <a:ln w="9525">
              <a:noFill/>
              <a:miter lim="800000"/>
              <a:headEnd/>
              <a:tailEnd/>
            </a:ln>
          </p:spPr>
        </p:pic>
        <p:sp>
          <p:nvSpPr>
            <p:cNvPr id="101" name="TextBox 100"/>
            <p:cNvSpPr txBox="1"/>
            <p:nvPr/>
          </p:nvSpPr>
          <p:spPr>
            <a:xfrm>
              <a:off x="3429575" y="5908776"/>
              <a:ext cx="780314" cy="307777"/>
            </a:xfrm>
            <a:prstGeom prst="rect">
              <a:avLst/>
            </a:prstGeom>
            <a:noFill/>
          </p:spPr>
          <p:txBody>
            <a:bodyPr wrap="square" rtlCol="0">
              <a:spAutoFit/>
            </a:bodyPr>
            <a:lstStyle/>
            <a:p>
              <a:r>
                <a:rPr lang="zh-CN" altLang="en-US" sz="1400" dirty="0">
                  <a:latin typeface="+mj-ea"/>
                  <a:ea typeface="+mj-ea"/>
                </a:rPr>
                <a:t>云存储</a:t>
              </a:r>
            </a:p>
          </p:txBody>
        </p:sp>
        <p:grpSp>
          <p:nvGrpSpPr>
            <p:cNvPr id="9" name="Group 8"/>
            <p:cNvGrpSpPr/>
            <p:nvPr/>
          </p:nvGrpSpPr>
          <p:grpSpPr>
            <a:xfrm>
              <a:off x="2123740" y="4076330"/>
              <a:ext cx="7932700" cy="910961"/>
              <a:chOff x="2123740" y="3699940"/>
              <a:chExt cx="7932700" cy="1287352"/>
            </a:xfrm>
            <a:solidFill>
              <a:schemeClr val="accent1">
                <a:lumMod val="60000"/>
                <a:lumOff val="40000"/>
              </a:schemeClr>
            </a:solidFill>
          </p:grpSpPr>
          <p:sp>
            <p:nvSpPr>
              <p:cNvPr id="80" name="矩形 47"/>
              <p:cNvSpPr/>
              <p:nvPr/>
            </p:nvSpPr>
            <p:spPr bwMode="auto">
              <a:xfrm>
                <a:off x="2135560" y="4353472"/>
                <a:ext cx="7920880" cy="633820"/>
              </a:xfrm>
              <a:prstGeom prst="rect">
                <a:avLst/>
              </a:prstGeom>
              <a:grpFill/>
              <a:ln w="9525">
                <a:solidFill>
                  <a:srgbClr val="4081D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ln>
                      <a:solidFill>
                        <a:schemeClr val="bg1"/>
                      </a:solidFill>
                    </a:ln>
                    <a:latin typeface="+mj-ea"/>
                    <a:ea typeface="+mj-ea"/>
                  </a:rPr>
                  <a:t>产品全生命周期管理</a:t>
                </a:r>
                <a:r>
                  <a:rPr lang="en-US" altLang="zh-CN" dirty="0">
                    <a:ln>
                      <a:solidFill>
                        <a:schemeClr val="bg1"/>
                      </a:solidFill>
                    </a:ln>
                    <a:latin typeface="+mj-ea"/>
                    <a:ea typeface="+mj-ea"/>
                  </a:rPr>
                  <a:t>(PLM)</a:t>
                </a:r>
                <a:endParaRPr lang="zh-CN" altLang="en-US" dirty="0">
                  <a:ln>
                    <a:solidFill>
                      <a:schemeClr val="bg1"/>
                    </a:solidFill>
                  </a:ln>
                  <a:latin typeface="+mj-ea"/>
                  <a:ea typeface="+mj-ea"/>
                </a:endParaRPr>
              </a:p>
            </p:txBody>
          </p:sp>
          <p:sp>
            <p:nvSpPr>
              <p:cNvPr id="132" name="矩形 47"/>
              <p:cNvSpPr/>
              <p:nvPr/>
            </p:nvSpPr>
            <p:spPr bwMode="auto">
              <a:xfrm>
                <a:off x="2123740" y="3699940"/>
                <a:ext cx="7920880" cy="633820"/>
              </a:xfrm>
              <a:prstGeom prst="rect">
                <a:avLst/>
              </a:prstGeom>
              <a:grpFill/>
              <a:ln w="9525">
                <a:solidFill>
                  <a:srgbClr val="4081D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smtClean="0">
                    <a:ln>
                      <a:solidFill>
                        <a:schemeClr val="bg1"/>
                      </a:solidFill>
                    </a:ln>
                    <a:latin typeface="+mj-ea"/>
                    <a:ea typeface="+mj-ea"/>
                  </a:rPr>
                  <a:t>大数据分析平台</a:t>
                </a:r>
                <a:endParaRPr lang="zh-CN" altLang="en-US" dirty="0">
                  <a:ln>
                    <a:solidFill>
                      <a:schemeClr val="bg1"/>
                    </a:solidFill>
                  </a:ln>
                  <a:latin typeface="+mj-ea"/>
                  <a:ea typeface="+mj-ea"/>
                </a:endParaRPr>
              </a:p>
            </p:txBody>
          </p:sp>
        </p:grpSp>
        <p:sp>
          <p:nvSpPr>
            <p:cNvPr id="201" name="矩形 8"/>
            <p:cNvSpPr/>
            <p:nvPr/>
          </p:nvSpPr>
          <p:spPr bwMode="auto">
            <a:xfrm>
              <a:off x="4702780" y="1178625"/>
              <a:ext cx="3251091" cy="2847055"/>
            </a:xfrm>
            <a:prstGeom prst="rect">
              <a:avLst/>
            </a:prstGeom>
            <a:solidFill>
              <a:schemeClr val="accent1">
                <a:lumMod val="60000"/>
                <a:lumOff val="40000"/>
              </a:schemeClr>
            </a:solidFill>
            <a:ln w="9525">
              <a:solidFill>
                <a:srgbClr val="4081D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02" name="矩形 45"/>
            <p:cNvSpPr/>
            <p:nvPr/>
          </p:nvSpPr>
          <p:spPr bwMode="auto">
            <a:xfrm>
              <a:off x="5139864" y="3397431"/>
              <a:ext cx="2345646" cy="330514"/>
            </a:xfrm>
            <a:prstGeom prst="rect">
              <a:avLst/>
            </a:prstGeom>
            <a:solidFill>
              <a:srgbClr val="00B0F0">
                <a:alpha val="75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ln>
                    <a:solidFill>
                      <a:schemeClr val="bg1"/>
                    </a:solidFill>
                  </a:ln>
                  <a:latin typeface="+mj-ea"/>
                  <a:ea typeface="+mj-ea"/>
                </a:rPr>
                <a:t>绩效精益管理</a:t>
              </a:r>
            </a:p>
          </p:txBody>
        </p:sp>
        <p:sp>
          <p:nvSpPr>
            <p:cNvPr id="203" name="矩形 49"/>
            <p:cNvSpPr/>
            <p:nvPr/>
          </p:nvSpPr>
          <p:spPr bwMode="auto">
            <a:xfrm>
              <a:off x="8641754" y="2559433"/>
              <a:ext cx="1900740" cy="350558"/>
            </a:xfrm>
            <a:prstGeom prst="rect">
              <a:avLst/>
            </a:prstGeom>
            <a:solidFill>
              <a:srgbClr val="FFFF00">
                <a:alpha val="31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b="1" dirty="0" smtClean="0">
                  <a:latin typeface="+mj-ea"/>
                  <a:ea typeface="+mj-ea"/>
                </a:rPr>
                <a:t>智能决策展示平台</a:t>
              </a:r>
              <a:endParaRPr lang="zh-CN" altLang="en-US" b="1" dirty="0">
                <a:latin typeface="+mj-ea"/>
                <a:ea typeface="+mj-ea"/>
              </a:endParaRPr>
            </a:p>
          </p:txBody>
        </p:sp>
        <p:sp>
          <p:nvSpPr>
            <p:cNvPr id="204" name="矩形 53"/>
            <p:cNvSpPr/>
            <p:nvPr/>
          </p:nvSpPr>
          <p:spPr bwMode="auto">
            <a:xfrm>
              <a:off x="5133415" y="1721262"/>
              <a:ext cx="2345646" cy="330514"/>
            </a:xfrm>
            <a:prstGeom prst="rect">
              <a:avLst/>
            </a:prstGeom>
            <a:solidFill>
              <a:srgbClr val="00B0F0">
                <a:alpha val="76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ln>
                    <a:solidFill>
                      <a:schemeClr val="bg1"/>
                    </a:solidFill>
                  </a:ln>
                  <a:latin typeface="+mj-ea"/>
                  <a:ea typeface="+mj-ea"/>
                </a:rPr>
                <a:t>质量精益管控</a:t>
              </a:r>
            </a:p>
          </p:txBody>
        </p:sp>
        <p:sp>
          <p:nvSpPr>
            <p:cNvPr id="205" name="矩形 57"/>
            <p:cNvSpPr/>
            <p:nvPr/>
          </p:nvSpPr>
          <p:spPr bwMode="auto">
            <a:xfrm>
              <a:off x="2123739" y="2559433"/>
              <a:ext cx="1900740" cy="350558"/>
            </a:xfrm>
            <a:prstGeom prst="rect">
              <a:avLst/>
            </a:prstGeom>
            <a:solidFill>
              <a:srgbClr val="FFFF00">
                <a:alpha val="31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b="1" dirty="0">
                  <a:latin typeface="+mj-ea"/>
                  <a:ea typeface="+mj-ea"/>
                </a:rPr>
                <a:t>战略精益决策</a:t>
              </a:r>
            </a:p>
          </p:txBody>
        </p:sp>
        <p:sp>
          <p:nvSpPr>
            <p:cNvPr id="206" name="矩形 59"/>
            <p:cNvSpPr/>
            <p:nvPr/>
          </p:nvSpPr>
          <p:spPr bwMode="auto">
            <a:xfrm>
              <a:off x="5141632" y="2270092"/>
              <a:ext cx="2345646" cy="330514"/>
            </a:xfrm>
            <a:prstGeom prst="rect">
              <a:avLst/>
            </a:prstGeom>
            <a:solidFill>
              <a:srgbClr val="00B0F0">
                <a:alpha val="75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ln>
                    <a:solidFill>
                      <a:schemeClr val="bg1"/>
                    </a:solidFill>
                  </a:ln>
                  <a:latin typeface="+mj-ea"/>
                  <a:ea typeface="+mj-ea"/>
                </a:rPr>
                <a:t>成本精益优化</a:t>
              </a:r>
            </a:p>
          </p:txBody>
        </p:sp>
        <p:sp>
          <p:nvSpPr>
            <p:cNvPr id="207" name="矩形 61"/>
            <p:cNvSpPr/>
            <p:nvPr/>
          </p:nvSpPr>
          <p:spPr bwMode="auto">
            <a:xfrm>
              <a:off x="5141632" y="2836613"/>
              <a:ext cx="2345646" cy="330514"/>
            </a:xfrm>
            <a:prstGeom prst="rect">
              <a:avLst/>
            </a:prstGeom>
            <a:solidFill>
              <a:srgbClr val="00B0F0">
                <a:alpha val="75000"/>
              </a:srgb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r>
                <a:rPr lang="zh-CN" altLang="en-US" dirty="0">
                  <a:ln>
                    <a:solidFill>
                      <a:schemeClr val="bg1"/>
                    </a:solidFill>
                  </a:ln>
                  <a:latin typeface="+mj-ea"/>
                  <a:ea typeface="+mj-ea"/>
                </a:rPr>
                <a:t>客户精益服务</a:t>
              </a:r>
            </a:p>
          </p:txBody>
        </p:sp>
        <p:sp>
          <p:nvSpPr>
            <p:cNvPr id="208" name="右箭头 7"/>
            <p:cNvSpPr/>
            <p:nvPr/>
          </p:nvSpPr>
          <p:spPr bwMode="auto">
            <a:xfrm>
              <a:off x="4043645" y="2527631"/>
              <a:ext cx="659135" cy="391242"/>
            </a:xfrm>
            <a:prstGeom prst="rightArrow">
              <a:avLst/>
            </a:prstGeom>
            <a:solidFill>
              <a:schemeClr val="accent6">
                <a:lumMod val="40000"/>
                <a:lumOff val="60000"/>
              </a:scheme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09" name="右箭头 69"/>
            <p:cNvSpPr/>
            <p:nvPr/>
          </p:nvSpPr>
          <p:spPr bwMode="auto">
            <a:xfrm>
              <a:off x="7963453" y="2539417"/>
              <a:ext cx="659135" cy="391242"/>
            </a:xfrm>
            <a:prstGeom prst="rightArrow">
              <a:avLst/>
            </a:prstGeom>
            <a:solidFill>
              <a:schemeClr val="accent6">
                <a:lumMod val="40000"/>
                <a:lumOff val="60000"/>
              </a:schemeClr>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10" name="TextBox 209"/>
            <p:cNvSpPr txBox="1"/>
            <p:nvPr/>
          </p:nvSpPr>
          <p:spPr>
            <a:xfrm>
              <a:off x="5340980" y="1251627"/>
              <a:ext cx="1902509" cy="374427"/>
            </a:xfrm>
            <a:prstGeom prst="rect">
              <a:avLst/>
            </a:prstGeom>
            <a:noFill/>
          </p:spPr>
          <p:txBody>
            <a:bodyPr wrap="square" rtlCol="0">
              <a:spAutoFit/>
            </a:bodyPr>
            <a:lstStyle/>
            <a:p>
              <a:endParaRPr lang="zh-CN" altLang="en-US" dirty="0">
                <a:latin typeface="+mj-ea"/>
                <a:ea typeface="+mj-ea"/>
              </a:endParaRPr>
            </a:p>
          </p:txBody>
        </p:sp>
        <p:sp>
          <p:nvSpPr>
            <p:cNvPr id="214" name="上下箭头 13"/>
            <p:cNvSpPr/>
            <p:nvPr/>
          </p:nvSpPr>
          <p:spPr bwMode="auto">
            <a:xfrm>
              <a:off x="2976416" y="2930659"/>
              <a:ext cx="427262" cy="1118215"/>
            </a:xfrm>
            <a:prstGeom prst="upDownArrow">
              <a:avLst/>
            </a:prstGeom>
            <a:solidFill>
              <a:srgbClr val="66FFFF"/>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15" name="上下箭头 123"/>
            <p:cNvSpPr/>
            <p:nvPr/>
          </p:nvSpPr>
          <p:spPr bwMode="auto">
            <a:xfrm>
              <a:off x="9376103" y="2909992"/>
              <a:ext cx="427262" cy="1138883"/>
            </a:xfrm>
            <a:prstGeom prst="upDownArrow">
              <a:avLst/>
            </a:prstGeom>
            <a:solidFill>
              <a:srgbClr val="66FFFF"/>
            </a:solid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16" name="TextBox 215"/>
            <p:cNvSpPr txBox="1"/>
            <p:nvPr/>
          </p:nvSpPr>
          <p:spPr>
            <a:xfrm>
              <a:off x="4220718" y="1178625"/>
              <a:ext cx="430887" cy="1349005"/>
            </a:xfrm>
            <a:prstGeom prst="rect">
              <a:avLst/>
            </a:prstGeom>
            <a:noFill/>
          </p:spPr>
          <p:txBody>
            <a:bodyPr vert="eaVert" wrap="square" rtlCol="0">
              <a:spAutoFit/>
            </a:bodyPr>
            <a:lstStyle/>
            <a:p>
              <a:endParaRPr lang="zh-CN" altLang="en-US" sz="1600" b="1" dirty="0">
                <a:solidFill>
                  <a:srgbClr val="C00000"/>
                </a:solidFill>
                <a:latin typeface="+mj-ea"/>
                <a:ea typeface="+mj-ea"/>
              </a:endParaRPr>
            </a:p>
          </p:txBody>
        </p:sp>
        <p:pic>
          <p:nvPicPr>
            <p:cNvPr id="222" name="Picture 115" descr="BusinessIntelligence_head-wgears_icon.png"/>
            <p:cNvPicPr>
              <a:picLocks noChangeAspect="1"/>
            </p:cNvPicPr>
            <p:nvPr/>
          </p:nvPicPr>
          <p:blipFill>
            <a:blip r:embed="rId7"/>
            <a:srcRect/>
            <a:stretch>
              <a:fillRect/>
            </a:stretch>
          </p:blipFill>
          <p:spPr bwMode="auto">
            <a:xfrm>
              <a:off x="2123740" y="1504735"/>
              <a:ext cx="715447" cy="743318"/>
            </a:xfrm>
            <a:prstGeom prst="rect">
              <a:avLst/>
            </a:prstGeom>
            <a:noFill/>
            <a:ln w="9525">
              <a:noFill/>
              <a:miter lim="800000"/>
              <a:headEnd/>
              <a:tailEnd/>
            </a:ln>
          </p:spPr>
        </p:pic>
        <p:pic>
          <p:nvPicPr>
            <p:cNvPr id="223" name="Picture 40" descr="screen-capture-3.jpg"/>
            <p:cNvPicPr>
              <a:picLocks noChangeAspect="1"/>
            </p:cNvPicPr>
            <p:nvPr/>
          </p:nvPicPr>
          <p:blipFill>
            <a:blip r:embed="rId8"/>
            <a:srcRect/>
            <a:stretch>
              <a:fillRect/>
            </a:stretch>
          </p:blipFill>
          <p:spPr bwMode="auto">
            <a:xfrm>
              <a:off x="3017625" y="1524985"/>
              <a:ext cx="976439" cy="723068"/>
            </a:xfrm>
            <a:prstGeom prst="rect">
              <a:avLst/>
            </a:prstGeom>
            <a:noFill/>
            <a:ln w="9525">
              <a:noFill/>
              <a:miter lim="800000"/>
              <a:headEnd/>
              <a:tailEnd/>
            </a:ln>
          </p:spPr>
        </p:pic>
        <p:sp>
          <p:nvSpPr>
            <p:cNvPr id="224" name="下箭头 20"/>
            <p:cNvSpPr/>
            <p:nvPr/>
          </p:nvSpPr>
          <p:spPr bwMode="auto">
            <a:xfrm>
              <a:off x="2363727" y="2248053"/>
              <a:ext cx="159992" cy="311380"/>
            </a:xfrm>
            <a:prstGeom prst="downArrow">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225" name="下箭头 130"/>
            <p:cNvSpPr/>
            <p:nvPr/>
          </p:nvSpPr>
          <p:spPr bwMode="auto">
            <a:xfrm>
              <a:off x="3403676" y="2241610"/>
              <a:ext cx="159992" cy="311380"/>
            </a:xfrm>
            <a:prstGeom prst="downArrow">
              <a:avLst/>
            </a:prstGeom>
            <a:noFill/>
            <a:ln w="9525">
              <a:solidFill>
                <a:schemeClr val="tx2"/>
              </a:solidFill>
              <a:miter lim="800000"/>
              <a:headEnd/>
              <a:tailEnd/>
            </a:ln>
            <a:effectLst/>
            <a:scene3d>
              <a:camera prst="orthographicFront"/>
              <a:lightRig rig="legacyFlat3" dir="b"/>
            </a:scene3d>
            <a:sp3d extrusionH="887400" prstMaterial="legacyMatte">
              <a:extrusionClr>
                <a:srgbClr val="CC3300"/>
              </a:extrusionClr>
            </a:sp3d>
          </p:spPr>
          <p:txBody>
            <a:bodyPr wrap="none" rtlCol="0" anchor="ctr">
              <a:flatTx/>
            </a:bodyPr>
            <a:lstStyle/>
            <a:p>
              <a:pPr algn="ctr"/>
              <a:endParaRPr lang="zh-CN" altLang="en-US"/>
            </a:p>
          </p:txBody>
        </p:sp>
        <p:sp>
          <p:nvSpPr>
            <p:cNvPr id="12" name="Rectangle 11"/>
            <p:cNvSpPr/>
            <p:nvPr/>
          </p:nvSpPr>
          <p:spPr>
            <a:xfrm>
              <a:off x="8235070" y="2095263"/>
              <a:ext cx="2646878" cy="338554"/>
            </a:xfrm>
            <a:prstGeom prst="rect">
              <a:avLst/>
            </a:prstGeom>
          </p:spPr>
          <p:txBody>
            <a:bodyPr wrap="none">
              <a:spAutoFit/>
            </a:bodyPr>
            <a:lstStyle/>
            <a:p>
              <a:r>
                <a:rPr lang="zh-CN" altLang="en-US" sz="1600" b="1" dirty="0">
                  <a:latin typeface="+mj-ea"/>
                </a:rPr>
                <a:t>智能决策内容的可视化呈现</a:t>
              </a:r>
            </a:p>
          </p:txBody>
        </p:sp>
      </p:grpSp>
    </p:spTree>
    <p:extLst>
      <p:ext uri="{BB962C8B-B14F-4D97-AF65-F5344CB8AC3E}">
        <p14:creationId xmlns:p14="http://schemas.microsoft.com/office/powerpoint/2010/main" val="1834628448"/>
      </p:ext>
    </p:extLst>
  </p:cSld>
  <p:clrMapOvr>
    <a:masterClrMapping/>
  </p:clrMapOvr>
  <p:transition spd="slow">
    <p:push dir="u"/>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522104" y="861786"/>
            <a:ext cx="3144157" cy="3144157"/>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145953" y="4978520"/>
            <a:ext cx="7862207" cy="646331"/>
          </a:xfrm>
          <a:prstGeom prst="rect">
            <a:avLst/>
          </a:prstGeom>
          <a:noFill/>
        </p:spPr>
        <p:txBody>
          <a:bodyPr wrap="square" rtlCol="0">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项目规划</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436155" y="1572156"/>
            <a:ext cx="3294289"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TWO</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8"/>
          <p:cNvSpPr txBox="1"/>
          <p:nvPr/>
        </p:nvSpPr>
        <p:spPr>
          <a:xfrm>
            <a:off x="4210052" y="5617259"/>
            <a:ext cx="377189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Project </a:t>
            </a:r>
            <a:r>
              <a:rPr lang="en-US" altLang="zh-CN" sz="2000" dirty="0" smtClean="0">
                <a:solidFill>
                  <a:schemeClr val="accent1"/>
                </a:solidFill>
                <a:latin typeface="微软雅黑" panose="020B0503020204020204" pitchFamily="34" charset="-122"/>
                <a:ea typeface="微软雅黑" panose="020B0503020204020204" pitchFamily="34" charset="-122"/>
              </a:rPr>
              <a:t>Planning</a:t>
            </a:r>
            <a:endParaRPr lang="da-DK" altLang="zh-CN" sz="20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96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圆角矩形 213"/>
          <p:cNvSpPr/>
          <p:nvPr/>
        </p:nvSpPr>
        <p:spPr>
          <a:xfrm>
            <a:off x="3936799" y="5427292"/>
            <a:ext cx="7322932" cy="1257300"/>
          </a:xfrm>
          <a:prstGeom prst="round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课题实施流程</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80" name="组合 179"/>
          <p:cNvGrpSpPr/>
          <p:nvPr/>
        </p:nvGrpSpPr>
        <p:grpSpPr>
          <a:xfrm>
            <a:off x="2684180" y="1272401"/>
            <a:ext cx="8575551" cy="3902831"/>
            <a:chOff x="601543" y="1678464"/>
            <a:chExt cx="10848852" cy="4937437"/>
          </a:xfrm>
        </p:grpSpPr>
        <p:sp>
          <p:nvSpPr>
            <p:cNvPr id="3" name="矩形 2"/>
            <p:cNvSpPr/>
            <p:nvPr/>
          </p:nvSpPr>
          <p:spPr>
            <a:xfrm>
              <a:off x="2518448" y="3489678"/>
              <a:ext cx="900332" cy="478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质量</a:t>
              </a:r>
              <a:endParaRPr lang="zh-CN" altLang="en-US" sz="1400" dirty="0">
                <a:latin typeface="微软雅黑" panose="020B0503020204020204" pitchFamily="34" charset="-122"/>
                <a:ea typeface="微软雅黑" panose="020B0503020204020204" pitchFamily="34" charset="-122"/>
              </a:endParaRPr>
            </a:p>
          </p:txBody>
        </p:sp>
        <p:sp>
          <p:nvSpPr>
            <p:cNvPr id="35" name="矩形 34"/>
            <p:cNvSpPr/>
            <p:nvPr/>
          </p:nvSpPr>
          <p:spPr>
            <a:xfrm>
              <a:off x="2518448" y="4811394"/>
              <a:ext cx="900332" cy="478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成本</a:t>
              </a:r>
              <a:endParaRPr lang="zh-CN" altLang="en-US" sz="1400" dirty="0">
                <a:latin typeface="微软雅黑" panose="020B0503020204020204" pitchFamily="34" charset="-122"/>
                <a:ea typeface="微软雅黑" panose="020B0503020204020204" pitchFamily="34" charset="-122"/>
              </a:endParaRPr>
            </a:p>
          </p:txBody>
        </p:sp>
        <p:sp>
          <p:nvSpPr>
            <p:cNvPr id="36" name="矩形 35"/>
            <p:cNvSpPr/>
            <p:nvPr/>
          </p:nvSpPr>
          <p:spPr>
            <a:xfrm>
              <a:off x="10216773" y="4117442"/>
              <a:ext cx="714773" cy="478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服务</a:t>
              </a:r>
              <a:endParaRPr lang="zh-CN" altLang="en-US" sz="1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25061" y="4161911"/>
              <a:ext cx="823549" cy="467239"/>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动态</a:t>
              </a:r>
              <a:endParaRPr lang="zh-CN" altLang="en-US" sz="1400" dirty="0">
                <a:latin typeface="微软雅黑" panose="020B0503020204020204" pitchFamily="34" charset="-122"/>
                <a:ea typeface="微软雅黑" panose="020B0503020204020204" pitchFamily="34" charset="-122"/>
              </a:endParaRPr>
            </a:p>
          </p:txBody>
        </p:sp>
        <p:cxnSp>
          <p:nvCxnSpPr>
            <p:cNvPr id="10" name="直接连接符 9"/>
            <p:cNvCxnSpPr>
              <a:stCxn id="8" idx="3"/>
            </p:cNvCxnSpPr>
            <p:nvPr/>
          </p:nvCxnSpPr>
          <p:spPr>
            <a:xfrm flipV="1">
              <a:off x="1448610" y="3709389"/>
              <a:ext cx="1184029" cy="686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8" idx="3"/>
            </p:cNvCxnSpPr>
            <p:nvPr/>
          </p:nvCxnSpPr>
          <p:spPr>
            <a:xfrm>
              <a:off x="1448610" y="4395531"/>
              <a:ext cx="1184029" cy="582552"/>
            </a:xfrm>
            <a:prstGeom prst="line">
              <a:avLst/>
            </a:prstGeom>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6293782" y="4117445"/>
              <a:ext cx="1184032" cy="478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绩效</a:t>
              </a:r>
              <a:r>
                <a:rPr lang="en-US" altLang="zh-CN" sz="1400" dirty="0" smtClean="0">
                  <a:latin typeface="微软雅黑" panose="020B0503020204020204" pitchFamily="34" charset="-122"/>
                  <a:ea typeface="微软雅黑" panose="020B0503020204020204" pitchFamily="34" charset="-122"/>
                </a:rPr>
                <a:t>KPI</a:t>
              </a:r>
              <a:endParaRPr lang="zh-CN" altLang="en-US" sz="1400" dirty="0">
                <a:latin typeface="微软雅黑" panose="020B0503020204020204" pitchFamily="34" charset="-122"/>
                <a:ea typeface="微软雅黑" panose="020B0503020204020204" pitchFamily="34" charset="-122"/>
              </a:endParaRPr>
            </a:p>
          </p:txBody>
        </p:sp>
        <p:cxnSp>
          <p:nvCxnSpPr>
            <p:cNvPr id="29" name="肘形连接符 28"/>
            <p:cNvCxnSpPr>
              <a:stCxn id="107" idx="3"/>
              <a:endCxn id="40" idx="1"/>
            </p:cNvCxnSpPr>
            <p:nvPr/>
          </p:nvCxnSpPr>
          <p:spPr>
            <a:xfrm>
              <a:off x="3564368" y="4356595"/>
              <a:ext cx="272941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p:cNvCxnSpPr>
              <a:stCxn id="36" idx="1"/>
              <a:endCxn id="40" idx="3"/>
            </p:cNvCxnSpPr>
            <p:nvPr/>
          </p:nvCxnSpPr>
          <p:spPr>
            <a:xfrm rot="10800000" flipV="1">
              <a:off x="7477813" y="4356594"/>
              <a:ext cx="2738960" cy="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3982243" y="3140619"/>
              <a:ext cx="2069802" cy="4001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历史数据追溯分析</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87" name="上下箭头 86"/>
            <p:cNvSpPr/>
            <p:nvPr/>
          </p:nvSpPr>
          <p:spPr>
            <a:xfrm>
              <a:off x="10481843" y="4595744"/>
              <a:ext cx="174739" cy="129821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8" name="椭圆 87"/>
            <p:cNvSpPr/>
            <p:nvPr/>
          </p:nvSpPr>
          <p:spPr>
            <a:xfrm>
              <a:off x="2182242" y="5893959"/>
              <a:ext cx="1800000" cy="72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熔炼连铸</a:t>
              </a:r>
            </a:p>
          </p:txBody>
        </p:sp>
        <p:sp>
          <p:nvSpPr>
            <p:cNvPr id="98" name="椭圆 97"/>
            <p:cNvSpPr/>
            <p:nvPr/>
          </p:nvSpPr>
          <p:spPr>
            <a:xfrm>
              <a:off x="4671626" y="5893959"/>
              <a:ext cx="1800000" cy="72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热处理热轧</a:t>
              </a:r>
            </a:p>
          </p:txBody>
        </p:sp>
        <p:sp>
          <p:nvSpPr>
            <p:cNvPr id="99" name="椭圆 98"/>
            <p:cNvSpPr/>
            <p:nvPr/>
          </p:nvSpPr>
          <p:spPr>
            <a:xfrm>
              <a:off x="7161010" y="5893959"/>
              <a:ext cx="1800000" cy="72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冷轧精整</a:t>
              </a:r>
            </a:p>
          </p:txBody>
        </p:sp>
        <p:sp>
          <p:nvSpPr>
            <p:cNvPr id="100" name="椭圆 99"/>
            <p:cNvSpPr/>
            <p:nvPr/>
          </p:nvSpPr>
          <p:spPr>
            <a:xfrm>
              <a:off x="9650395" y="5895901"/>
              <a:ext cx="1800000" cy="72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客户</a:t>
              </a:r>
            </a:p>
          </p:txBody>
        </p:sp>
        <p:cxnSp>
          <p:nvCxnSpPr>
            <p:cNvPr id="91" name="直接箭头连接符 90"/>
            <p:cNvCxnSpPr>
              <a:stCxn id="88" idx="6"/>
              <a:endCxn id="98" idx="2"/>
            </p:cNvCxnSpPr>
            <p:nvPr/>
          </p:nvCxnSpPr>
          <p:spPr>
            <a:xfrm>
              <a:off x="3982242" y="6253959"/>
              <a:ext cx="689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8" idx="6"/>
              <a:endCxn id="99" idx="2"/>
            </p:cNvCxnSpPr>
            <p:nvPr/>
          </p:nvCxnSpPr>
          <p:spPr>
            <a:xfrm>
              <a:off x="6471626" y="6253959"/>
              <a:ext cx="689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99" idx="6"/>
              <a:endCxn id="100" idx="2"/>
            </p:cNvCxnSpPr>
            <p:nvPr/>
          </p:nvCxnSpPr>
          <p:spPr>
            <a:xfrm>
              <a:off x="8961010" y="6253959"/>
              <a:ext cx="689385" cy="1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2390577" y="3268995"/>
              <a:ext cx="1173792" cy="2175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2" name="文本框 121"/>
            <p:cNvSpPr txBox="1"/>
            <p:nvPr/>
          </p:nvSpPr>
          <p:spPr>
            <a:xfrm>
              <a:off x="601543" y="1755178"/>
              <a:ext cx="939586" cy="467239"/>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静态</a:t>
              </a:r>
              <a:endParaRPr lang="zh-CN" altLang="en-US" sz="1400" dirty="0">
                <a:latin typeface="微软雅黑" panose="020B0503020204020204" pitchFamily="34" charset="-122"/>
                <a:ea typeface="微软雅黑" panose="020B0503020204020204" pitchFamily="34" charset="-122"/>
              </a:endParaRPr>
            </a:p>
          </p:txBody>
        </p:sp>
        <p:sp>
          <p:nvSpPr>
            <p:cNvPr id="123" name="矩形 122"/>
            <p:cNvSpPr/>
            <p:nvPr/>
          </p:nvSpPr>
          <p:spPr>
            <a:xfrm>
              <a:off x="2182242" y="1692542"/>
              <a:ext cx="2219527" cy="478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材料设计（基因组）</a:t>
              </a:r>
              <a:endParaRPr lang="zh-CN" altLang="en-US" sz="1400" dirty="0">
                <a:latin typeface="微软雅黑" panose="020B0503020204020204" pitchFamily="34" charset="-122"/>
                <a:ea typeface="微软雅黑" panose="020B0503020204020204" pitchFamily="34" charset="-122"/>
              </a:endParaRPr>
            </a:p>
          </p:txBody>
        </p:sp>
        <p:sp>
          <p:nvSpPr>
            <p:cNvPr id="124" name="矩形 123"/>
            <p:cNvSpPr/>
            <p:nvPr/>
          </p:nvSpPr>
          <p:spPr>
            <a:xfrm>
              <a:off x="4875013" y="1678464"/>
              <a:ext cx="2219527" cy="492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工艺优化及约束</a:t>
              </a:r>
              <a:endParaRPr lang="zh-CN" altLang="en-US" sz="1400" dirty="0">
                <a:latin typeface="微软雅黑" panose="020B0503020204020204" pitchFamily="34" charset="-122"/>
                <a:ea typeface="微软雅黑" panose="020B0503020204020204" pitchFamily="34" charset="-122"/>
              </a:endParaRPr>
            </a:p>
          </p:txBody>
        </p:sp>
        <p:cxnSp>
          <p:nvCxnSpPr>
            <p:cNvPr id="125" name="直接箭头连接符 124"/>
            <p:cNvCxnSpPr>
              <a:stCxn id="123" idx="3"/>
              <a:endCxn id="124" idx="1"/>
            </p:cNvCxnSpPr>
            <p:nvPr/>
          </p:nvCxnSpPr>
          <p:spPr>
            <a:xfrm flipV="1">
              <a:off x="4401769" y="1924654"/>
              <a:ext cx="473244" cy="7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7588875" y="1678464"/>
              <a:ext cx="2219527" cy="492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生产排程</a:t>
              </a:r>
              <a:endParaRPr lang="zh-CN" altLang="en-US" sz="1400" dirty="0">
                <a:latin typeface="微软雅黑" panose="020B0503020204020204" pitchFamily="34" charset="-122"/>
                <a:ea typeface="微软雅黑" panose="020B0503020204020204" pitchFamily="34" charset="-122"/>
              </a:endParaRPr>
            </a:p>
          </p:txBody>
        </p:sp>
        <p:cxnSp>
          <p:nvCxnSpPr>
            <p:cNvPr id="135" name="直接箭头连接符 134"/>
            <p:cNvCxnSpPr>
              <a:stCxn id="124" idx="3"/>
              <a:endCxn id="128" idx="1"/>
            </p:cNvCxnSpPr>
            <p:nvPr/>
          </p:nvCxnSpPr>
          <p:spPr>
            <a:xfrm>
              <a:off x="7094540" y="1924654"/>
              <a:ext cx="4943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105" idx="0"/>
              <a:endCxn id="124" idx="2"/>
            </p:cNvCxnSpPr>
            <p:nvPr/>
          </p:nvCxnSpPr>
          <p:spPr>
            <a:xfrm flipV="1">
              <a:off x="5017144" y="2170844"/>
              <a:ext cx="967633" cy="969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stCxn id="124" idx="2"/>
              <a:endCxn id="147" idx="0"/>
            </p:cNvCxnSpPr>
            <p:nvPr/>
          </p:nvCxnSpPr>
          <p:spPr>
            <a:xfrm>
              <a:off x="5984777" y="2170844"/>
              <a:ext cx="1521751" cy="96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6907718" y="3132374"/>
              <a:ext cx="1197619" cy="4083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在线监控</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48" name="矩形 147"/>
            <p:cNvSpPr/>
            <p:nvPr/>
          </p:nvSpPr>
          <p:spPr>
            <a:xfrm>
              <a:off x="8961010" y="3140619"/>
              <a:ext cx="1160890" cy="4001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风险评估</a:t>
              </a:r>
            </a:p>
          </p:txBody>
        </p:sp>
      </p:grpSp>
      <p:sp>
        <p:nvSpPr>
          <p:cNvPr id="181" name="椭圆 180"/>
          <p:cNvSpPr/>
          <p:nvPr/>
        </p:nvSpPr>
        <p:spPr>
          <a:xfrm>
            <a:off x="1555897" y="5658303"/>
            <a:ext cx="1295400" cy="749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grpSp>
        <p:nvGrpSpPr>
          <p:cNvPr id="191" name="组合 190"/>
          <p:cNvGrpSpPr/>
          <p:nvPr/>
        </p:nvGrpSpPr>
        <p:grpSpPr>
          <a:xfrm>
            <a:off x="4328215" y="5576500"/>
            <a:ext cx="621411" cy="982170"/>
            <a:chOff x="3413815" y="5640000"/>
            <a:chExt cx="621411" cy="982170"/>
          </a:xfrm>
        </p:grpSpPr>
        <p:sp>
          <p:nvSpPr>
            <p:cNvPr id="187" name="文本框 186"/>
            <p:cNvSpPr txBox="1"/>
            <p:nvPr/>
          </p:nvSpPr>
          <p:spPr>
            <a:xfrm>
              <a:off x="3413815" y="5640000"/>
              <a:ext cx="621411" cy="369332"/>
            </a:xfrm>
            <a:prstGeom prst="rect">
              <a:avLst/>
            </a:prstGeom>
            <a:noFill/>
            <a:ln>
              <a:solidFill>
                <a:schemeClr val="tx1"/>
              </a:solidFill>
            </a:ln>
          </p:spPr>
          <p:txBody>
            <a:bodyPr wrap="square" rtlCol="0">
              <a:spAutoFit/>
            </a:bodyPr>
            <a:lstStyle/>
            <a:p>
              <a:pPr algn="ctr"/>
              <a:r>
                <a:rPr lang="en-US" altLang="zh-CN" dirty="0" smtClean="0"/>
                <a:t>MES</a:t>
              </a:r>
              <a:endParaRPr lang="zh-CN" altLang="en-US" dirty="0"/>
            </a:p>
          </p:txBody>
        </p:sp>
        <p:sp>
          <p:nvSpPr>
            <p:cNvPr id="188" name="文本框 187"/>
            <p:cNvSpPr txBox="1"/>
            <p:nvPr/>
          </p:nvSpPr>
          <p:spPr>
            <a:xfrm>
              <a:off x="3413815" y="6252838"/>
              <a:ext cx="621411" cy="369332"/>
            </a:xfrm>
            <a:prstGeom prst="rect">
              <a:avLst/>
            </a:prstGeom>
            <a:noFill/>
            <a:ln>
              <a:solidFill>
                <a:schemeClr val="tx1"/>
              </a:solidFill>
            </a:ln>
          </p:spPr>
          <p:txBody>
            <a:bodyPr wrap="square" rtlCol="0">
              <a:spAutoFit/>
            </a:bodyPr>
            <a:lstStyle/>
            <a:p>
              <a:pPr algn="ctr"/>
              <a:r>
                <a:rPr lang="en-US" altLang="zh-CN" dirty="0" smtClean="0"/>
                <a:t>TMS</a:t>
              </a:r>
              <a:endParaRPr lang="zh-CN" altLang="en-US" dirty="0"/>
            </a:p>
          </p:txBody>
        </p:sp>
        <p:cxnSp>
          <p:nvCxnSpPr>
            <p:cNvPr id="190" name="直接箭头连接符 189"/>
            <p:cNvCxnSpPr>
              <a:stCxn id="188" idx="0"/>
              <a:endCxn id="187" idx="2"/>
            </p:cNvCxnSpPr>
            <p:nvPr/>
          </p:nvCxnSpPr>
          <p:spPr>
            <a:xfrm flipV="1">
              <a:off x="3724521" y="6009332"/>
              <a:ext cx="0" cy="243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6301623" y="5558809"/>
            <a:ext cx="621411" cy="982170"/>
            <a:chOff x="3413815" y="5640000"/>
            <a:chExt cx="621411" cy="982170"/>
          </a:xfrm>
        </p:grpSpPr>
        <p:sp>
          <p:nvSpPr>
            <p:cNvPr id="194" name="文本框 193"/>
            <p:cNvSpPr txBox="1"/>
            <p:nvPr/>
          </p:nvSpPr>
          <p:spPr>
            <a:xfrm>
              <a:off x="3413815" y="5640000"/>
              <a:ext cx="621411" cy="369332"/>
            </a:xfrm>
            <a:prstGeom prst="rect">
              <a:avLst/>
            </a:prstGeom>
            <a:noFill/>
            <a:ln>
              <a:solidFill>
                <a:schemeClr val="tx1"/>
              </a:solidFill>
            </a:ln>
          </p:spPr>
          <p:txBody>
            <a:bodyPr wrap="square" rtlCol="0">
              <a:spAutoFit/>
            </a:bodyPr>
            <a:lstStyle/>
            <a:p>
              <a:pPr algn="ctr"/>
              <a:r>
                <a:rPr lang="en-US" altLang="zh-CN" dirty="0" smtClean="0"/>
                <a:t>MES</a:t>
              </a:r>
              <a:endParaRPr lang="zh-CN" altLang="en-US" dirty="0"/>
            </a:p>
          </p:txBody>
        </p:sp>
        <p:sp>
          <p:nvSpPr>
            <p:cNvPr id="195" name="文本框 194"/>
            <p:cNvSpPr txBox="1"/>
            <p:nvPr/>
          </p:nvSpPr>
          <p:spPr>
            <a:xfrm>
              <a:off x="3413815" y="6252838"/>
              <a:ext cx="621411" cy="369332"/>
            </a:xfrm>
            <a:prstGeom prst="rect">
              <a:avLst/>
            </a:prstGeom>
            <a:noFill/>
            <a:ln>
              <a:solidFill>
                <a:schemeClr val="tx1"/>
              </a:solidFill>
            </a:ln>
          </p:spPr>
          <p:txBody>
            <a:bodyPr wrap="square" rtlCol="0">
              <a:spAutoFit/>
            </a:bodyPr>
            <a:lstStyle/>
            <a:p>
              <a:pPr algn="ctr"/>
              <a:r>
                <a:rPr lang="en-US" altLang="zh-CN" dirty="0" smtClean="0"/>
                <a:t>TMS</a:t>
              </a:r>
              <a:endParaRPr lang="zh-CN" altLang="en-US" dirty="0"/>
            </a:p>
          </p:txBody>
        </p:sp>
        <p:cxnSp>
          <p:nvCxnSpPr>
            <p:cNvPr id="196" name="直接箭头连接符 195"/>
            <p:cNvCxnSpPr>
              <a:stCxn id="195" idx="0"/>
              <a:endCxn id="194" idx="2"/>
            </p:cNvCxnSpPr>
            <p:nvPr/>
          </p:nvCxnSpPr>
          <p:spPr>
            <a:xfrm flipV="1">
              <a:off x="3724521" y="6009332"/>
              <a:ext cx="0" cy="243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7" name="组合 196"/>
          <p:cNvGrpSpPr/>
          <p:nvPr/>
        </p:nvGrpSpPr>
        <p:grpSpPr>
          <a:xfrm>
            <a:off x="8275031" y="5576500"/>
            <a:ext cx="621411" cy="982170"/>
            <a:chOff x="3413815" y="5640000"/>
            <a:chExt cx="621411" cy="982170"/>
          </a:xfrm>
        </p:grpSpPr>
        <p:sp>
          <p:nvSpPr>
            <p:cNvPr id="198" name="文本框 197"/>
            <p:cNvSpPr txBox="1"/>
            <p:nvPr/>
          </p:nvSpPr>
          <p:spPr>
            <a:xfrm>
              <a:off x="3413815" y="5640000"/>
              <a:ext cx="621411" cy="369332"/>
            </a:xfrm>
            <a:prstGeom prst="rect">
              <a:avLst/>
            </a:prstGeom>
            <a:noFill/>
            <a:ln>
              <a:solidFill>
                <a:schemeClr val="tx1"/>
              </a:solidFill>
            </a:ln>
          </p:spPr>
          <p:txBody>
            <a:bodyPr wrap="square" rtlCol="0">
              <a:spAutoFit/>
            </a:bodyPr>
            <a:lstStyle/>
            <a:p>
              <a:pPr algn="ctr"/>
              <a:r>
                <a:rPr lang="en-US" altLang="zh-CN" dirty="0" smtClean="0"/>
                <a:t>MES</a:t>
              </a:r>
              <a:endParaRPr lang="zh-CN" altLang="en-US" dirty="0"/>
            </a:p>
          </p:txBody>
        </p:sp>
        <p:sp>
          <p:nvSpPr>
            <p:cNvPr id="199" name="文本框 198"/>
            <p:cNvSpPr txBox="1"/>
            <p:nvPr/>
          </p:nvSpPr>
          <p:spPr>
            <a:xfrm>
              <a:off x="3413815" y="6252838"/>
              <a:ext cx="621411" cy="369332"/>
            </a:xfrm>
            <a:prstGeom prst="rect">
              <a:avLst/>
            </a:prstGeom>
            <a:noFill/>
            <a:ln>
              <a:solidFill>
                <a:schemeClr val="tx1"/>
              </a:solidFill>
            </a:ln>
          </p:spPr>
          <p:txBody>
            <a:bodyPr wrap="square" rtlCol="0">
              <a:spAutoFit/>
            </a:bodyPr>
            <a:lstStyle/>
            <a:p>
              <a:pPr algn="ctr"/>
              <a:r>
                <a:rPr lang="en-US" altLang="zh-CN" dirty="0" smtClean="0"/>
                <a:t>TMS</a:t>
              </a:r>
              <a:endParaRPr lang="zh-CN" altLang="en-US" dirty="0"/>
            </a:p>
          </p:txBody>
        </p:sp>
        <p:cxnSp>
          <p:nvCxnSpPr>
            <p:cNvPr id="200" name="直接箭头连接符 199"/>
            <p:cNvCxnSpPr>
              <a:stCxn id="199" idx="0"/>
              <a:endCxn id="198" idx="2"/>
            </p:cNvCxnSpPr>
            <p:nvPr/>
          </p:nvCxnSpPr>
          <p:spPr>
            <a:xfrm flipV="1">
              <a:off x="3724521" y="6009332"/>
              <a:ext cx="0" cy="243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5" name="左箭头 204"/>
          <p:cNvSpPr/>
          <p:nvPr/>
        </p:nvSpPr>
        <p:spPr>
          <a:xfrm>
            <a:off x="2851297" y="5939099"/>
            <a:ext cx="1044711" cy="149202"/>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在线采集</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07" name="右大括号 206"/>
          <p:cNvSpPr/>
          <p:nvPr/>
        </p:nvSpPr>
        <p:spPr>
          <a:xfrm>
            <a:off x="1166878" y="3801344"/>
            <a:ext cx="431800" cy="12798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8" name="文本框 207"/>
          <p:cNvSpPr txBox="1"/>
          <p:nvPr/>
        </p:nvSpPr>
        <p:spPr>
          <a:xfrm>
            <a:off x="1697993" y="4278988"/>
            <a:ext cx="110283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离线数据</a:t>
            </a:r>
            <a:endParaRPr lang="zh-CN" altLang="en-US" dirty="0">
              <a:latin typeface="微软雅黑" panose="020B0503020204020204" pitchFamily="34" charset="-122"/>
              <a:ea typeface="微软雅黑" panose="020B0503020204020204" pitchFamily="34" charset="-122"/>
            </a:endParaRPr>
          </a:p>
        </p:txBody>
      </p:sp>
      <p:sp>
        <p:nvSpPr>
          <p:cNvPr id="209" name="文本框 208"/>
          <p:cNvSpPr txBox="1"/>
          <p:nvPr/>
        </p:nvSpPr>
        <p:spPr>
          <a:xfrm>
            <a:off x="158247" y="3660288"/>
            <a:ext cx="893550"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基因组</a:t>
            </a:r>
            <a:endParaRPr lang="en-US" altLang="zh-CN" dirty="0" smtClean="0">
              <a:latin typeface="微软雅黑" panose="020B0503020204020204" pitchFamily="34" charset="-122"/>
              <a:ea typeface="微软雅黑" panose="020B0503020204020204" pitchFamily="34" charset="-122"/>
            </a:endParaRPr>
          </a:p>
        </p:txBody>
      </p:sp>
      <p:sp>
        <p:nvSpPr>
          <p:cNvPr id="210" name="文本框 209"/>
          <p:cNvSpPr txBox="1"/>
          <p:nvPr/>
        </p:nvSpPr>
        <p:spPr>
          <a:xfrm>
            <a:off x="129694" y="4056231"/>
            <a:ext cx="893550"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价格</a:t>
            </a:r>
            <a:endParaRPr lang="en-US" altLang="zh-CN" dirty="0" smtClean="0">
              <a:latin typeface="微软雅黑" panose="020B0503020204020204" pitchFamily="34" charset="-122"/>
              <a:ea typeface="微软雅黑" panose="020B0503020204020204" pitchFamily="34" charset="-122"/>
            </a:endParaRPr>
          </a:p>
        </p:txBody>
      </p:sp>
      <p:sp>
        <p:nvSpPr>
          <p:cNvPr id="211" name="文本框 210"/>
          <p:cNvSpPr txBox="1"/>
          <p:nvPr/>
        </p:nvSpPr>
        <p:spPr>
          <a:xfrm>
            <a:off x="163785" y="4478785"/>
            <a:ext cx="89355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工艺表</a:t>
            </a:r>
            <a:endParaRPr lang="en-US" altLang="zh-CN" dirty="0" smtClean="0">
              <a:latin typeface="微软雅黑" panose="020B0503020204020204" pitchFamily="34" charset="-122"/>
              <a:ea typeface="微软雅黑" panose="020B0503020204020204" pitchFamily="34" charset="-122"/>
            </a:endParaRPr>
          </a:p>
        </p:txBody>
      </p:sp>
      <p:sp>
        <p:nvSpPr>
          <p:cNvPr id="212" name="文本框 211"/>
          <p:cNvSpPr txBox="1"/>
          <p:nvPr/>
        </p:nvSpPr>
        <p:spPr>
          <a:xfrm>
            <a:off x="129694" y="4901339"/>
            <a:ext cx="893550"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规程</a:t>
            </a:r>
            <a:endParaRPr lang="en-US" altLang="zh-CN" dirty="0" smtClean="0">
              <a:latin typeface="微软雅黑" panose="020B0503020204020204" pitchFamily="34" charset="-122"/>
              <a:ea typeface="微软雅黑" panose="020B0503020204020204" pitchFamily="34" charset="-122"/>
            </a:endParaRPr>
          </a:p>
        </p:txBody>
      </p:sp>
      <p:sp>
        <p:nvSpPr>
          <p:cNvPr id="213" name="左箭头 212"/>
          <p:cNvSpPr/>
          <p:nvPr/>
        </p:nvSpPr>
        <p:spPr>
          <a:xfrm rot="16200000">
            <a:off x="1712774" y="5004914"/>
            <a:ext cx="1040138" cy="248192"/>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15" name="文本框 214"/>
          <p:cNvSpPr txBox="1"/>
          <p:nvPr/>
        </p:nvSpPr>
        <p:spPr>
          <a:xfrm>
            <a:off x="10173201" y="5558809"/>
            <a:ext cx="750236" cy="369332"/>
          </a:xfrm>
          <a:prstGeom prst="rect">
            <a:avLst/>
          </a:prstGeom>
          <a:noFill/>
          <a:ln>
            <a:solidFill>
              <a:schemeClr val="tx1"/>
            </a:solidFill>
          </a:ln>
        </p:spPr>
        <p:txBody>
          <a:bodyPr wrap="square" rtlCol="0">
            <a:spAutoFit/>
          </a:bodyPr>
          <a:lstStyle/>
          <a:p>
            <a:pPr algn="ctr"/>
            <a:r>
              <a:rPr lang="en-US" altLang="zh-CN" dirty="0" smtClean="0"/>
              <a:t>Excel</a:t>
            </a:r>
            <a:endParaRPr lang="zh-CN" altLang="en-US" dirty="0"/>
          </a:p>
        </p:txBody>
      </p:sp>
    </p:spTree>
    <p:extLst>
      <p:ext uri="{BB962C8B-B14F-4D97-AF65-F5344CB8AC3E}">
        <p14:creationId xmlns:p14="http://schemas.microsoft.com/office/powerpoint/2010/main" val="67678609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4752975"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项目需求分析</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flipV="1">
            <a:off x="-23755" y="759764"/>
            <a:ext cx="12215755" cy="2956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9615457" y="5955124"/>
            <a:ext cx="2376487"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rPr>
              <a:t>智能决策展示平台</a:t>
            </a:r>
            <a:endParaRPr lang="zh-CN" altLang="en-US" sz="2000" b="1" dirty="0">
              <a:latin typeface="微软雅黑" panose="020B0503020204020204" pitchFamily="34" charset="-122"/>
              <a:ea typeface="微软雅黑" panose="020B0503020204020204" pitchFamily="34" charset="-122"/>
            </a:endParaRPr>
          </a:p>
        </p:txBody>
      </p:sp>
      <p:cxnSp>
        <p:nvCxnSpPr>
          <p:cNvPr id="126" name="肘形连接符 109"/>
          <p:cNvCxnSpPr>
            <a:stCxn id="55" idx="3"/>
            <a:endCxn id="108" idx="1"/>
          </p:cNvCxnSpPr>
          <p:nvPr/>
        </p:nvCxnSpPr>
        <p:spPr>
          <a:xfrm>
            <a:off x="7941940" y="6232123"/>
            <a:ext cx="1673517" cy="0"/>
          </a:xfrm>
          <a:prstGeom prst="straightConnector1">
            <a:avLst/>
          </a:prstGeom>
          <a:ln w="28575">
            <a:headEnd w="lg" len="lg"/>
            <a:tailEnd type="none"/>
          </a:ln>
        </p:spPr>
        <p:style>
          <a:lnRef idx="1">
            <a:schemeClr val="accent1"/>
          </a:lnRef>
          <a:fillRef idx="0">
            <a:schemeClr val="accent1"/>
          </a:fillRef>
          <a:effectRef idx="0">
            <a:schemeClr val="accent1"/>
          </a:effectRef>
          <a:fontRef idx="minor">
            <a:schemeClr val="tx1"/>
          </a:fontRef>
        </p:style>
      </p:cxnSp>
      <p:sp>
        <p:nvSpPr>
          <p:cNvPr id="49" name="文本框 46"/>
          <p:cNvSpPr txBox="1"/>
          <p:nvPr/>
        </p:nvSpPr>
        <p:spPr>
          <a:xfrm>
            <a:off x="530197" y="864716"/>
            <a:ext cx="3145331"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dirty="0" smtClean="0">
                <a:latin typeface="微软雅黑" panose="020B0503020204020204" pitchFamily="34" charset="-122"/>
                <a:ea typeface="微软雅黑" panose="020B0503020204020204" pitchFamily="34" charset="-122"/>
              </a:rPr>
              <a:t>企业内部信息系统数据</a:t>
            </a:r>
            <a:endParaRPr lang="zh-CN" altLang="en-US" sz="2000" dirty="0">
              <a:latin typeface="微软雅黑" panose="020B0503020204020204" pitchFamily="34" charset="-122"/>
              <a:ea typeface="微软雅黑" panose="020B0503020204020204" pitchFamily="34" charset="-122"/>
            </a:endParaRPr>
          </a:p>
        </p:txBody>
      </p:sp>
      <p:sp>
        <p:nvSpPr>
          <p:cNvPr id="50" name="文本框 46"/>
          <p:cNvSpPr txBox="1"/>
          <p:nvPr/>
        </p:nvSpPr>
        <p:spPr>
          <a:xfrm>
            <a:off x="547789" y="5162655"/>
            <a:ext cx="3127739"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dirty="0" smtClean="0">
                <a:latin typeface="微软雅黑" panose="020B0503020204020204" pitchFamily="34" charset="-122"/>
                <a:ea typeface="微软雅黑" panose="020B0503020204020204" pitchFamily="34" charset="-122"/>
              </a:rPr>
              <a:t>企业内部离线文件数据</a:t>
            </a:r>
            <a:endParaRPr lang="zh-CN" altLang="en-US" sz="2000" dirty="0">
              <a:latin typeface="微软雅黑" panose="020B0503020204020204" pitchFamily="34" charset="-122"/>
              <a:ea typeface="微软雅黑" panose="020B0503020204020204" pitchFamily="34" charset="-122"/>
            </a:endParaRPr>
          </a:p>
        </p:txBody>
      </p:sp>
      <p:cxnSp>
        <p:nvCxnSpPr>
          <p:cNvPr id="54" name="肘形连接符 38"/>
          <p:cNvCxnSpPr>
            <a:stCxn id="49" idx="3"/>
            <a:endCxn id="20" idx="1"/>
          </p:cNvCxnSpPr>
          <p:nvPr/>
        </p:nvCxnSpPr>
        <p:spPr>
          <a:xfrm>
            <a:off x="3675528" y="1141715"/>
            <a:ext cx="1232132" cy="796851"/>
          </a:xfrm>
          <a:prstGeom prst="bentConnector3">
            <a:avLst>
              <a:gd name="adj1" fmla="val 50000"/>
            </a:avLst>
          </a:prstGeom>
          <a:ln w="28575">
            <a:headEnd w="lg" len="lg"/>
            <a:tailEnd type="triangle"/>
          </a:ln>
        </p:spPr>
        <p:style>
          <a:lnRef idx="1">
            <a:schemeClr val="accent1"/>
          </a:lnRef>
          <a:fillRef idx="0">
            <a:schemeClr val="accent1"/>
          </a:fillRef>
          <a:effectRef idx="0">
            <a:schemeClr val="accent1"/>
          </a:effectRef>
          <a:fontRef idx="minor">
            <a:schemeClr val="tx1"/>
          </a:fontRef>
        </p:style>
      </p:cxnSp>
      <p:graphicFrame>
        <p:nvGraphicFramePr>
          <p:cNvPr id="89" name="表格 2"/>
          <p:cNvGraphicFramePr>
            <a:graphicFrameLocks noGrp="1"/>
          </p:cNvGraphicFramePr>
          <p:nvPr>
            <p:extLst/>
          </p:nvPr>
        </p:nvGraphicFramePr>
        <p:xfrm>
          <a:off x="529556" y="1418928"/>
          <a:ext cx="3145337" cy="3601185"/>
        </p:xfrm>
        <a:graphic>
          <a:graphicData uri="http://schemas.openxmlformats.org/drawingml/2006/table">
            <a:tbl>
              <a:tblPr firstRow="1" firstCol="1" bandRow="1">
                <a:tableStyleId>{5C22544A-7EE6-4342-B048-85BDC9FD1C3A}</a:tableStyleId>
              </a:tblPr>
              <a:tblGrid>
                <a:gridCol w="505424"/>
                <a:gridCol w="1314364"/>
                <a:gridCol w="1325549"/>
              </a:tblGrid>
              <a:tr h="250391">
                <a:tc>
                  <a:txBody>
                    <a:bodyPr/>
                    <a:lstStyle/>
                    <a:p>
                      <a:pPr algn="ctr">
                        <a:lnSpc>
                          <a:spcPct val="150000"/>
                        </a:lnSpc>
                        <a:spcAft>
                          <a:spcPts val="0"/>
                        </a:spcAft>
                      </a:pPr>
                      <a:r>
                        <a:rPr lang="zh-CN" sz="1200" b="1" kern="1200" dirty="0">
                          <a:solidFill>
                            <a:schemeClr val="bg1"/>
                          </a:solidFill>
                          <a:latin typeface="微软雅黑" panose="020B0503020204020204" pitchFamily="34" charset="-122"/>
                          <a:ea typeface="微软雅黑" panose="020B0503020204020204" pitchFamily="34" charset="-122"/>
                          <a:cs typeface="+mn-cs"/>
                        </a:rPr>
                        <a:t>编号</a:t>
                      </a:r>
                    </a:p>
                  </a:txBody>
                  <a:tcPr marL="65434" marR="65434" marT="0" marB="0" anchor="ctr"/>
                </a:tc>
                <a:tc>
                  <a:txBody>
                    <a:bodyPr/>
                    <a:lstStyle/>
                    <a:p>
                      <a:pPr algn="ctr">
                        <a:lnSpc>
                          <a:spcPct val="150000"/>
                        </a:lnSpc>
                        <a:spcAft>
                          <a:spcPts val="0"/>
                        </a:spcAft>
                      </a:pPr>
                      <a:r>
                        <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rPr>
                        <a:t>内部数据</a:t>
                      </a:r>
                    </a:p>
                  </a:txBody>
                  <a:tcPr marL="65434" marR="65434" marT="0" marB="0" anchor="ctr"/>
                </a:tc>
                <a:tc>
                  <a:txBody>
                    <a:bodyPr/>
                    <a:lstStyle/>
                    <a:p>
                      <a:pPr algn="ctr">
                        <a:lnSpc>
                          <a:spcPct val="150000"/>
                        </a:lnSpc>
                        <a:spcAft>
                          <a:spcPts val="0"/>
                        </a:spcAft>
                      </a:pPr>
                      <a:r>
                        <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rPr>
                        <a:t>来源</a:t>
                      </a:r>
                    </a:p>
                  </a:txBody>
                  <a:tcPr marL="65434" marR="65434" marT="0" marB="0" anchor="ctr"/>
                </a:tc>
              </a:tr>
              <a:tr h="500781">
                <a:tc>
                  <a:txBody>
                    <a:bodyPr/>
                    <a:lstStyle/>
                    <a:p>
                      <a:pPr algn="ctr">
                        <a:lnSpc>
                          <a:spcPct val="150000"/>
                        </a:lnSpc>
                        <a:spcAft>
                          <a:spcPts val="0"/>
                        </a:spcAft>
                      </a:pPr>
                      <a:r>
                        <a:rPr lang="en-US" sz="1200" b="0" kern="1200" dirty="0">
                          <a:solidFill>
                            <a:schemeClr val="bg1"/>
                          </a:solidFill>
                          <a:latin typeface="微软雅黑" panose="020B0503020204020204" pitchFamily="34" charset="-122"/>
                          <a:ea typeface="微软雅黑" panose="020B0503020204020204" pitchFamily="34" charset="-122"/>
                          <a:cs typeface="+mn-cs"/>
                        </a:rPr>
                        <a:t>A1</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MES</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系统 </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500781">
                <a:tc>
                  <a:txBody>
                    <a:bodyPr/>
                    <a:lstStyle/>
                    <a:p>
                      <a:pPr algn="ctr">
                        <a:lnSpc>
                          <a:spcPct val="150000"/>
                        </a:lnSpc>
                        <a:spcAft>
                          <a:spcPts val="0"/>
                        </a:spcAft>
                      </a:pPr>
                      <a:r>
                        <a:rPr lang="en-US" sz="1200" b="0" kern="1200" dirty="0">
                          <a:solidFill>
                            <a:schemeClr val="bg1"/>
                          </a:solidFill>
                          <a:latin typeface="微软雅黑" panose="020B0503020204020204" pitchFamily="34" charset="-122"/>
                          <a:ea typeface="微软雅黑" panose="020B0503020204020204" pitchFamily="34" charset="-122"/>
                          <a:cs typeface="+mn-cs"/>
                        </a:rPr>
                        <a:t>A2</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TMS</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系统 </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250391">
                <a:tc>
                  <a:txBody>
                    <a:bodyPr/>
                    <a:lstStyle/>
                    <a:p>
                      <a:pPr algn="ctr">
                        <a:lnSpc>
                          <a:spcPct val="150000"/>
                        </a:lnSpc>
                        <a:spcAft>
                          <a:spcPts val="0"/>
                        </a:spcAft>
                      </a:pPr>
                      <a:r>
                        <a:rPr lang="en-US" sz="1200" b="0" kern="1200" dirty="0">
                          <a:solidFill>
                            <a:schemeClr val="bg1"/>
                          </a:solidFill>
                          <a:latin typeface="微软雅黑" panose="020B0503020204020204" pitchFamily="34" charset="-122"/>
                          <a:ea typeface="微软雅黑" panose="020B0503020204020204" pitchFamily="34" charset="-122"/>
                          <a:cs typeface="+mn-cs"/>
                        </a:rPr>
                        <a:t>A3</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工艺数据库 </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500781">
                <a:tc>
                  <a:txBody>
                    <a:bodyPr/>
                    <a:lstStyle/>
                    <a:p>
                      <a:pPr algn="ctr">
                        <a:lnSpc>
                          <a:spcPct val="150000"/>
                        </a:lnSpc>
                        <a:spcAft>
                          <a:spcPts val="0"/>
                        </a:spcAft>
                      </a:pPr>
                      <a:r>
                        <a:rPr lang="en-US" sz="1200" b="0" kern="1200" dirty="0" smtClean="0">
                          <a:solidFill>
                            <a:schemeClr val="bg1"/>
                          </a:solidFill>
                          <a:latin typeface="微软雅黑" panose="020B0503020204020204" pitchFamily="34" charset="-122"/>
                          <a:ea typeface="微软雅黑" panose="020B0503020204020204" pitchFamily="34" charset="-122"/>
                          <a:cs typeface="+mn-cs"/>
                        </a:rPr>
                        <a:t>A4</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r>
                        <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rPr>
                        <a:t>品种销售数据</a:t>
                      </a:r>
                    </a:p>
                  </a:txBody>
                  <a:tcPr marL="65434" marR="65434" marT="0" marB="0" anchor="ctr"/>
                </a:tc>
                <a:tc>
                  <a:txBody>
                    <a:bodyPr/>
                    <a:lstStyle/>
                    <a:p>
                      <a:pPr algn="ctr">
                        <a:lnSpc>
                          <a:spcPct val="150000"/>
                        </a:lnSpc>
                        <a:spcAft>
                          <a:spcPts val="0"/>
                        </a:spcAft>
                      </a:pPr>
                      <a:r>
                        <a:rPr 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销售</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处</a:t>
                      </a:r>
                      <a:r>
                        <a:rPr 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r>
                        <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rPr>
                        <a:t>财务处</a:t>
                      </a:r>
                    </a:p>
                  </a:txBody>
                  <a:tcPr marL="65434" marR="65434" marT="0" marB="0" anchor="ctr"/>
                </a:tc>
              </a:tr>
              <a:tr h="500781">
                <a:tc>
                  <a:txBody>
                    <a:bodyPr/>
                    <a:lstStyle/>
                    <a:p>
                      <a:pPr algn="ctr">
                        <a:lnSpc>
                          <a:spcPct val="150000"/>
                        </a:lnSpc>
                        <a:spcAft>
                          <a:spcPts val="0"/>
                        </a:spcAft>
                      </a:pPr>
                      <a:r>
                        <a:rPr lang="en-US" sz="1200" b="0" kern="1200" dirty="0" smtClean="0">
                          <a:solidFill>
                            <a:schemeClr val="bg1"/>
                          </a:solidFill>
                          <a:latin typeface="微软雅黑" panose="020B0503020204020204" pitchFamily="34" charset="-122"/>
                          <a:ea typeface="微软雅黑" panose="020B0503020204020204" pitchFamily="34" charset="-122"/>
                          <a:cs typeface="+mn-cs"/>
                        </a:rPr>
                        <a:t>A5</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r>
                        <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rPr>
                        <a:t>原料采购数据</a:t>
                      </a:r>
                    </a:p>
                  </a:txBody>
                  <a:tcPr marL="65434" marR="65434" marT="0" marB="0" anchor="ctr"/>
                </a:tc>
                <a:tc>
                  <a:txBody>
                    <a:bodyPr/>
                    <a:lstStyle/>
                    <a:p>
                      <a:pPr algn="ctr">
                        <a:lnSpc>
                          <a:spcPct val="150000"/>
                        </a:lnSpc>
                        <a:spcAft>
                          <a:spcPts val="0"/>
                        </a:spcAft>
                      </a:pPr>
                      <a:r>
                        <a:rPr 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供应</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处</a:t>
                      </a:r>
                      <a:r>
                        <a:rPr 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r>
                        <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rPr>
                        <a:t>财务处</a:t>
                      </a:r>
                    </a:p>
                  </a:txBody>
                  <a:tcPr marL="65434" marR="65434" marT="0" marB="0" anchor="ctr"/>
                </a:tc>
              </a:tr>
              <a:tr h="500781">
                <a:tc>
                  <a:txBody>
                    <a:bodyPr/>
                    <a:lstStyle/>
                    <a:p>
                      <a:pPr algn="ctr">
                        <a:lnSpc>
                          <a:spcPct val="150000"/>
                        </a:lnSpc>
                        <a:spcAft>
                          <a:spcPts val="0"/>
                        </a:spcAft>
                      </a:pPr>
                      <a:r>
                        <a:rPr lang="en-US" sz="1200" b="0" kern="1200" dirty="0" smtClean="0">
                          <a:solidFill>
                            <a:schemeClr val="bg1"/>
                          </a:solidFill>
                          <a:latin typeface="微软雅黑" panose="020B0503020204020204" pitchFamily="34" charset="-122"/>
                          <a:ea typeface="微软雅黑" panose="020B0503020204020204" pitchFamily="34" charset="-122"/>
                          <a:cs typeface="+mn-cs"/>
                        </a:rPr>
                        <a:t>A6</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r>
                        <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rPr>
                        <a:t>原料、产品质量数据</a:t>
                      </a:r>
                    </a:p>
                  </a:txBody>
                  <a:tcPr marL="65434" marR="65434" marT="0" marB="0" anchor="ctr"/>
                </a:tc>
                <a:tc>
                  <a:txBody>
                    <a:bodyPr/>
                    <a:lstStyle/>
                    <a:p>
                      <a:pPr algn="ctr">
                        <a:lnSpc>
                          <a:spcPct val="150000"/>
                        </a:lnSpc>
                        <a:spcAft>
                          <a:spcPts val="0"/>
                        </a:spcAft>
                      </a:pPr>
                      <a:r>
                        <a:rPr 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质检</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处</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500781">
                <a:tc>
                  <a:txBody>
                    <a:bodyPr/>
                    <a:lstStyle/>
                    <a:p>
                      <a:pPr algn="ctr">
                        <a:lnSpc>
                          <a:spcPct val="150000"/>
                        </a:lnSpc>
                        <a:spcAft>
                          <a:spcPts val="0"/>
                        </a:spcAft>
                      </a:pPr>
                      <a:r>
                        <a:rPr lang="en-US" sz="1200" b="0" kern="1200" dirty="0" smtClean="0">
                          <a:solidFill>
                            <a:schemeClr val="bg1"/>
                          </a:solidFill>
                          <a:latin typeface="微软雅黑" panose="020B0503020204020204" pitchFamily="34" charset="-122"/>
                          <a:ea typeface="微软雅黑" panose="020B0503020204020204" pitchFamily="34" charset="-122"/>
                          <a:cs typeface="+mn-cs"/>
                        </a:rPr>
                        <a:t>A7</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r>
                        <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rPr>
                        <a:t>劳务成本</a:t>
                      </a:r>
                    </a:p>
                  </a:txBody>
                  <a:tcPr marL="65434" marR="65434" marT="0" marB="0" anchor="ctr"/>
                </a:tc>
                <a:tc>
                  <a:txBody>
                    <a:bodyPr/>
                    <a:lstStyle/>
                    <a:p>
                      <a:pPr algn="ctr">
                        <a:lnSpc>
                          <a:spcPct val="150000"/>
                        </a:lnSpc>
                        <a:spcAft>
                          <a:spcPts val="0"/>
                        </a:spcAft>
                      </a:pPr>
                      <a:r>
                        <a:rPr 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人事</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处</a:t>
                      </a:r>
                      <a:r>
                        <a:rPr 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a:t>
                      </a:r>
                      <a:r>
                        <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rPr>
                        <a:t>财务处</a:t>
                      </a:r>
                    </a:p>
                  </a:txBody>
                  <a:tcPr marL="65434" marR="65434" marT="0" marB="0" anchor="ctr"/>
                </a:tc>
              </a:tr>
            </a:tbl>
          </a:graphicData>
        </a:graphic>
      </p:graphicFrame>
      <p:graphicFrame>
        <p:nvGraphicFramePr>
          <p:cNvPr id="91" name="表格 2"/>
          <p:cNvGraphicFramePr>
            <a:graphicFrameLocks noGrp="1"/>
          </p:cNvGraphicFramePr>
          <p:nvPr>
            <p:extLst/>
          </p:nvPr>
        </p:nvGraphicFramePr>
        <p:xfrm>
          <a:off x="547790" y="5743000"/>
          <a:ext cx="3127104" cy="875722"/>
        </p:xfrm>
        <a:graphic>
          <a:graphicData uri="http://schemas.openxmlformats.org/drawingml/2006/table">
            <a:tbl>
              <a:tblPr firstRow="1" firstCol="1" bandRow="1">
                <a:tableStyleId>{5C22544A-7EE6-4342-B048-85BDC9FD1C3A}</a:tableStyleId>
              </a:tblPr>
              <a:tblGrid>
                <a:gridCol w="502494"/>
                <a:gridCol w="1513622"/>
                <a:gridCol w="1110988"/>
              </a:tblGrid>
              <a:tr h="164719">
                <a:tc>
                  <a:txBody>
                    <a:bodyPr/>
                    <a:lstStyle/>
                    <a:p>
                      <a:pPr algn="ctr">
                        <a:lnSpc>
                          <a:spcPct val="150000"/>
                        </a:lnSpc>
                        <a:spcAft>
                          <a:spcPts val="0"/>
                        </a:spcAft>
                      </a:pPr>
                      <a:r>
                        <a:rPr lang="zh-CN" sz="1200" b="1" kern="1200" dirty="0">
                          <a:solidFill>
                            <a:schemeClr val="bg1"/>
                          </a:solidFill>
                          <a:latin typeface="微软雅黑" panose="020B0503020204020204" pitchFamily="34" charset="-122"/>
                          <a:ea typeface="微软雅黑" panose="020B0503020204020204" pitchFamily="34" charset="-122"/>
                          <a:cs typeface="+mn-cs"/>
                        </a:rPr>
                        <a:t>编号</a:t>
                      </a:r>
                    </a:p>
                  </a:txBody>
                  <a:tcPr marL="65434" marR="65434" marT="0" marB="0" anchor="ctr"/>
                </a:tc>
                <a:tc>
                  <a:txBody>
                    <a:bodyPr/>
                    <a:lstStyle/>
                    <a:p>
                      <a:pPr algn="ctr">
                        <a:lnSpc>
                          <a:spcPct val="150000"/>
                        </a:lnSpc>
                        <a:spcAft>
                          <a:spcPts val="0"/>
                        </a:spcAft>
                      </a:pPr>
                      <a:r>
                        <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rPr>
                        <a:t>内部数据</a:t>
                      </a:r>
                    </a:p>
                  </a:txBody>
                  <a:tcPr marL="65434" marR="65434" marT="0" marB="0" anchor="ctr"/>
                </a:tc>
                <a:tc>
                  <a:txBody>
                    <a:bodyPr/>
                    <a:lstStyle/>
                    <a:p>
                      <a:pPr algn="ctr">
                        <a:lnSpc>
                          <a:spcPct val="150000"/>
                        </a:lnSpc>
                        <a:spcAft>
                          <a:spcPts val="0"/>
                        </a:spcAft>
                      </a:pPr>
                      <a:r>
                        <a:rPr lang="zh-CN" sz="1200" b="1" kern="1200" dirty="0">
                          <a:solidFill>
                            <a:schemeClr val="bg1">
                              <a:alpha val="75000"/>
                            </a:schemeClr>
                          </a:solidFill>
                          <a:latin typeface="微软雅黑" panose="020B0503020204020204" pitchFamily="34" charset="-122"/>
                          <a:ea typeface="微软雅黑" panose="020B0503020204020204" pitchFamily="34" charset="-122"/>
                          <a:cs typeface="+mn-cs"/>
                        </a:rPr>
                        <a:t>来源</a:t>
                      </a:r>
                    </a:p>
                  </a:txBody>
                  <a:tcPr marL="65434" marR="65434" marT="0" marB="0" anchor="ctr"/>
                </a:tc>
              </a:tr>
              <a:tr h="300701">
                <a:tc>
                  <a:txBody>
                    <a:bodyPr/>
                    <a:lstStyle/>
                    <a:p>
                      <a:pPr algn="ctr">
                        <a:lnSpc>
                          <a:spcPct val="150000"/>
                        </a:lnSpc>
                        <a:spcAft>
                          <a:spcPts val="0"/>
                        </a:spcAft>
                      </a:pPr>
                      <a:r>
                        <a:rPr lang="en-US" sz="1200" b="0" kern="1200" dirty="0" smtClean="0">
                          <a:solidFill>
                            <a:schemeClr val="bg1"/>
                          </a:solidFill>
                          <a:latin typeface="微软雅黑" panose="020B0503020204020204" pitchFamily="34" charset="-122"/>
                          <a:ea typeface="微软雅黑" panose="020B0503020204020204" pitchFamily="34" charset="-122"/>
                          <a:cs typeface="+mn-cs"/>
                        </a:rPr>
                        <a:t>A</a:t>
                      </a:r>
                      <a:r>
                        <a:rPr lang="en-US" altLang="zh-CN" sz="1200" b="0" kern="1200" dirty="0" smtClean="0">
                          <a:solidFill>
                            <a:schemeClr val="bg1"/>
                          </a:solidFill>
                          <a:latin typeface="微软雅黑" panose="020B0503020204020204" pitchFamily="34" charset="-122"/>
                          <a:ea typeface="微软雅黑" panose="020B0503020204020204" pitchFamily="34" charset="-122"/>
                          <a:cs typeface="+mn-cs"/>
                        </a:rPr>
                        <a:t>8</a:t>
                      </a: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r>
                        <a:rPr lang="en-US" altLang="zh-CN"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excel</a:t>
                      </a: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存储数据</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各产线、部门</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r h="300701">
                <a:tc>
                  <a:txBody>
                    <a:bodyPr/>
                    <a:lstStyle/>
                    <a:p>
                      <a:pPr algn="ctr">
                        <a:lnSpc>
                          <a:spcPct val="150000"/>
                        </a:lnSpc>
                        <a:spcAft>
                          <a:spcPts val="0"/>
                        </a:spcAft>
                      </a:pPr>
                      <a:endParaRPr lang="zh-CN" sz="1200" b="0" kern="1200" dirty="0">
                        <a:solidFill>
                          <a:schemeClr val="bg1"/>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r>
                        <a:rPr lang="zh-CN" altLang="en-US" sz="1200" b="1" kern="1200" dirty="0" smtClean="0">
                          <a:solidFill>
                            <a:prstClr val="black">
                              <a:alpha val="75000"/>
                            </a:prstClr>
                          </a:solidFill>
                          <a:latin typeface="微软雅黑" panose="020B0503020204020204" pitchFamily="34" charset="-122"/>
                          <a:ea typeface="微软雅黑" panose="020B0503020204020204" pitchFamily="34" charset="-122"/>
                          <a:cs typeface="+mn-cs"/>
                        </a:rPr>
                        <a:t>价格，工艺表，规格</a:t>
                      </a: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c>
                  <a:txBody>
                    <a:bodyPr/>
                    <a:lstStyle/>
                    <a:p>
                      <a:pPr algn="ctr">
                        <a:lnSpc>
                          <a:spcPct val="150000"/>
                        </a:lnSpc>
                        <a:spcAft>
                          <a:spcPts val="0"/>
                        </a:spcAft>
                      </a:pPr>
                      <a:endParaRPr lang="zh-CN" sz="1200" b="1" kern="1200" dirty="0">
                        <a:solidFill>
                          <a:prstClr val="black">
                            <a:alpha val="75000"/>
                          </a:prstClr>
                        </a:solidFill>
                        <a:latin typeface="微软雅黑" panose="020B0503020204020204" pitchFamily="34" charset="-122"/>
                        <a:ea typeface="微软雅黑" panose="020B0503020204020204" pitchFamily="34" charset="-122"/>
                        <a:cs typeface="+mn-cs"/>
                      </a:endParaRPr>
                    </a:p>
                  </a:txBody>
                  <a:tcPr marL="65434" marR="65434" marT="0" marB="0" anchor="ctr"/>
                </a:tc>
              </a:tr>
            </a:tbl>
          </a:graphicData>
        </a:graphic>
      </p:graphicFrame>
      <p:cxnSp>
        <p:nvCxnSpPr>
          <p:cNvPr id="88" name="Elbow Connector 87"/>
          <p:cNvCxnSpPr>
            <a:stCxn id="50" idx="3"/>
            <a:endCxn id="20" idx="1"/>
          </p:cNvCxnSpPr>
          <p:nvPr/>
        </p:nvCxnSpPr>
        <p:spPr>
          <a:xfrm flipV="1">
            <a:off x="3675528" y="1938566"/>
            <a:ext cx="1232132" cy="3501088"/>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4906390" y="1661567"/>
            <a:ext cx="7108555" cy="4847555"/>
            <a:chOff x="4906390" y="1661567"/>
            <a:chExt cx="7108555" cy="4847555"/>
          </a:xfrm>
        </p:grpSpPr>
        <p:grpSp>
          <p:nvGrpSpPr>
            <p:cNvPr id="187" name="Group 186"/>
            <p:cNvGrpSpPr/>
            <p:nvPr/>
          </p:nvGrpSpPr>
          <p:grpSpPr>
            <a:xfrm>
              <a:off x="4906390" y="1661567"/>
              <a:ext cx="3035550" cy="4847555"/>
              <a:chOff x="4925251" y="1196536"/>
              <a:chExt cx="3035550" cy="4847555"/>
            </a:xfrm>
          </p:grpSpPr>
          <p:grpSp>
            <p:nvGrpSpPr>
              <p:cNvPr id="159" name="Group 158"/>
              <p:cNvGrpSpPr/>
              <p:nvPr/>
            </p:nvGrpSpPr>
            <p:grpSpPr>
              <a:xfrm>
                <a:off x="4926521" y="1196536"/>
                <a:ext cx="3034280" cy="4847555"/>
                <a:chOff x="4886767" y="1194488"/>
                <a:chExt cx="3034280" cy="4847555"/>
              </a:xfrm>
            </p:grpSpPr>
            <p:cxnSp>
              <p:nvCxnSpPr>
                <p:cNvPr id="19" name="肘形连接符 18"/>
                <p:cNvCxnSpPr>
                  <a:stCxn id="20" idx="2"/>
                  <a:endCxn id="22" idx="0"/>
                </p:cNvCxnSpPr>
                <p:nvPr/>
              </p:nvCxnSpPr>
              <p:spPr>
                <a:xfrm rot="16200000" flipH="1">
                  <a:off x="6247861" y="1900524"/>
                  <a:ext cx="304713" cy="635"/>
                </a:xfrm>
                <a:prstGeom prst="bentConnector3">
                  <a:avLst>
                    <a:gd name="adj1" fmla="val 50000"/>
                  </a:avLst>
                </a:prstGeom>
                <a:ln w="28575">
                  <a:headEnd w="lg" len="lg"/>
                  <a:tailEnd type="triangle"/>
                </a:ln>
              </p:spPr>
              <p:style>
                <a:lnRef idx="1">
                  <a:schemeClr val="accent1"/>
                </a:lnRef>
                <a:fillRef idx="0">
                  <a:schemeClr val="accent1"/>
                </a:fillRef>
                <a:effectRef idx="0">
                  <a:schemeClr val="accent1"/>
                </a:effectRef>
                <a:fontRef idx="minor">
                  <a:schemeClr val="tx1"/>
                </a:fontRef>
              </p:style>
            </p:cxnSp>
            <p:sp>
              <p:nvSpPr>
                <p:cNvPr id="20" name="文本框 46"/>
                <p:cNvSpPr txBox="1"/>
                <p:nvPr/>
              </p:nvSpPr>
              <p:spPr>
                <a:xfrm>
                  <a:off x="4886767" y="1194488"/>
                  <a:ext cx="3026266"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dirty="0" smtClean="0">
                      <a:latin typeface="微软雅黑" panose="020B0503020204020204" pitchFamily="34" charset="-122"/>
                      <a:ea typeface="微软雅黑" panose="020B0503020204020204" pitchFamily="34" charset="-122"/>
                    </a:rPr>
                    <a:t>数据清洗、整合</a:t>
                  </a:r>
                  <a:endParaRPr lang="zh-CN" altLang="en-US" sz="2000" dirty="0">
                    <a:latin typeface="微软雅黑" panose="020B0503020204020204" pitchFamily="34" charset="-122"/>
                    <a:ea typeface="微软雅黑" panose="020B0503020204020204" pitchFamily="34" charset="-122"/>
                  </a:endParaRPr>
                </a:p>
              </p:txBody>
            </p:sp>
            <p:sp>
              <p:nvSpPr>
                <p:cNvPr id="22" name="文本框 46"/>
                <p:cNvSpPr txBox="1"/>
                <p:nvPr/>
              </p:nvSpPr>
              <p:spPr>
                <a:xfrm>
                  <a:off x="4886767" y="2053199"/>
                  <a:ext cx="3027535"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dirty="0" smtClean="0">
                      <a:latin typeface="微软雅黑" panose="020B0503020204020204" pitchFamily="34" charset="-122"/>
                      <a:ea typeface="微软雅黑" panose="020B0503020204020204" pitchFamily="34" charset="-122"/>
                    </a:rPr>
                    <a:t>构建数据仓库</a:t>
                  </a:r>
                  <a:endParaRPr lang="zh-CN" altLang="en-US" sz="2000" dirty="0">
                    <a:latin typeface="微软雅黑" panose="020B0503020204020204" pitchFamily="34" charset="-122"/>
                    <a:ea typeface="微软雅黑" panose="020B0503020204020204" pitchFamily="34" charset="-122"/>
                  </a:endParaRPr>
                </a:p>
              </p:txBody>
            </p:sp>
            <p:sp>
              <p:nvSpPr>
                <p:cNvPr id="23" name="文本框 46"/>
                <p:cNvSpPr txBox="1"/>
                <p:nvPr/>
              </p:nvSpPr>
              <p:spPr>
                <a:xfrm>
                  <a:off x="4886767" y="2911910"/>
                  <a:ext cx="3026266"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dirty="0" smtClean="0">
                      <a:latin typeface="微软雅黑" panose="020B0503020204020204" pitchFamily="34" charset="-122"/>
                      <a:ea typeface="微软雅黑" panose="020B0503020204020204" pitchFamily="34" charset="-122"/>
                    </a:rPr>
                    <a:t>构建数据标准体系</a:t>
                  </a:r>
                  <a:endParaRPr lang="zh-CN" altLang="en-US" sz="2000" dirty="0">
                    <a:latin typeface="微软雅黑" panose="020B0503020204020204" pitchFamily="34" charset="-122"/>
                    <a:ea typeface="微软雅黑" panose="020B0503020204020204" pitchFamily="34" charset="-122"/>
                  </a:endParaRPr>
                </a:p>
              </p:txBody>
            </p:sp>
            <p:sp>
              <p:nvSpPr>
                <p:cNvPr id="24" name="文本框 46"/>
                <p:cNvSpPr txBox="1"/>
                <p:nvPr/>
              </p:nvSpPr>
              <p:spPr>
                <a:xfrm>
                  <a:off x="4888037" y="3770621"/>
                  <a:ext cx="3026266"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dirty="0" smtClean="0">
                      <a:latin typeface="微软雅黑" panose="020B0503020204020204" pitchFamily="34" charset="-122"/>
                      <a:ea typeface="微软雅黑" panose="020B0503020204020204" pitchFamily="34" charset="-122"/>
                    </a:rPr>
                    <a:t>大数据服务平台</a:t>
                  </a:r>
                  <a:endParaRPr lang="zh-CN" altLang="en-US" sz="2000" dirty="0">
                    <a:latin typeface="微软雅黑" panose="020B0503020204020204" pitchFamily="34" charset="-122"/>
                    <a:ea typeface="微软雅黑" panose="020B0503020204020204" pitchFamily="34" charset="-122"/>
                  </a:endParaRPr>
                </a:p>
              </p:txBody>
            </p:sp>
            <p:cxnSp>
              <p:nvCxnSpPr>
                <p:cNvPr id="25" name="肘形连接符 24"/>
                <p:cNvCxnSpPr>
                  <a:stCxn id="22" idx="2"/>
                  <a:endCxn id="23" idx="0"/>
                </p:cNvCxnSpPr>
                <p:nvPr/>
              </p:nvCxnSpPr>
              <p:spPr>
                <a:xfrm rot="5400000">
                  <a:off x="6247862" y="2759236"/>
                  <a:ext cx="304713" cy="635"/>
                </a:xfrm>
                <a:prstGeom prst="bentConnector3">
                  <a:avLst>
                    <a:gd name="adj1" fmla="val 50000"/>
                  </a:avLst>
                </a:prstGeom>
                <a:ln w="28575">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3" idx="2"/>
                  <a:endCxn id="24" idx="0"/>
                </p:cNvCxnSpPr>
                <p:nvPr/>
              </p:nvCxnSpPr>
              <p:spPr>
                <a:xfrm rot="16200000" flipH="1">
                  <a:off x="6248179" y="3617629"/>
                  <a:ext cx="304713" cy="1270"/>
                </a:xfrm>
                <a:prstGeom prst="bentConnector3">
                  <a:avLst>
                    <a:gd name="adj1" fmla="val 50000"/>
                  </a:avLst>
                </a:prstGeom>
                <a:ln w="28575">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52" name="肘形连接符 51"/>
                <p:cNvCxnSpPr>
                  <a:stCxn id="24" idx="2"/>
                  <a:endCxn id="142" idx="0"/>
                </p:cNvCxnSpPr>
                <p:nvPr/>
              </p:nvCxnSpPr>
              <p:spPr>
                <a:xfrm rot="5400000">
                  <a:off x="6247862" y="4476023"/>
                  <a:ext cx="304713" cy="1905"/>
                </a:xfrm>
                <a:prstGeom prst="bentConnector3">
                  <a:avLst>
                    <a:gd name="adj1" fmla="val 50000"/>
                  </a:avLst>
                </a:prstGeom>
                <a:ln w="28575">
                  <a:headEnd w="lg" len="lg"/>
                  <a:tailEnd type="triangle"/>
                </a:ln>
              </p:spPr>
              <p:style>
                <a:lnRef idx="1">
                  <a:schemeClr val="accent1"/>
                </a:lnRef>
                <a:fillRef idx="0">
                  <a:schemeClr val="accent1"/>
                </a:fillRef>
                <a:effectRef idx="0">
                  <a:schemeClr val="accent1"/>
                </a:effectRef>
                <a:fontRef idx="minor">
                  <a:schemeClr val="tx1"/>
                </a:fontRef>
              </p:style>
            </p:cxnSp>
            <p:sp>
              <p:nvSpPr>
                <p:cNvPr id="55" name="文本框 46"/>
                <p:cNvSpPr txBox="1"/>
                <p:nvPr/>
              </p:nvSpPr>
              <p:spPr>
                <a:xfrm>
                  <a:off x="4894780" y="5488045"/>
                  <a:ext cx="3026267"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rPr>
                    <a:t>开发面向用户的应用系统</a:t>
                  </a:r>
                  <a:endParaRPr lang="zh-CN" altLang="en-US" sz="2000" b="1" dirty="0">
                    <a:latin typeface="微软雅黑" panose="020B0503020204020204" pitchFamily="34" charset="-122"/>
                    <a:ea typeface="微软雅黑" panose="020B0503020204020204" pitchFamily="34" charset="-122"/>
                  </a:endParaRPr>
                </a:p>
              </p:txBody>
            </p:sp>
          </p:grpSp>
          <p:sp>
            <p:nvSpPr>
              <p:cNvPr id="142" name="文本框 46"/>
              <p:cNvSpPr txBox="1"/>
              <p:nvPr/>
            </p:nvSpPr>
            <p:spPr>
              <a:xfrm>
                <a:off x="4925251" y="4631380"/>
                <a:ext cx="3027536" cy="553998"/>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rPr>
                  <a:t>智能决策系统</a:t>
                </a:r>
                <a:endParaRPr lang="zh-CN" altLang="en-US" sz="2000" b="1" dirty="0">
                  <a:latin typeface="微软雅黑" panose="020B0503020204020204" pitchFamily="34" charset="-122"/>
                  <a:ea typeface="微软雅黑" panose="020B0503020204020204" pitchFamily="34" charset="-122"/>
                </a:endParaRPr>
              </a:p>
            </p:txBody>
          </p:sp>
          <p:cxnSp>
            <p:nvCxnSpPr>
              <p:cNvPr id="184" name="肘形连接符 55"/>
              <p:cNvCxnSpPr>
                <a:stCxn id="142" idx="2"/>
                <a:endCxn id="55" idx="0"/>
              </p:cNvCxnSpPr>
              <p:nvPr/>
            </p:nvCxnSpPr>
            <p:spPr>
              <a:xfrm rot="16200000" flipH="1">
                <a:off x="6290986" y="5333410"/>
                <a:ext cx="304715" cy="8649"/>
              </a:xfrm>
              <a:prstGeom prst="bentConnector3">
                <a:avLst>
                  <a:gd name="adj1" fmla="val 50000"/>
                </a:avLst>
              </a:prstGeom>
              <a:ln w="28575">
                <a:headEnd w="lg" len="lg"/>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7933926" y="3295009"/>
              <a:ext cx="4081019" cy="2078401"/>
              <a:chOff x="7925912" y="3226707"/>
              <a:chExt cx="4081019" cy="2078401"/>
            </a:xfrm>
          </p:grpSpPr>
          <p:sp>
            <p:nvSpPr>
              <p:cNvPr id="212" name="文本框 46"/>
              <p:cNvSpPr txBox="1"/>
              <p:nvPr/>
            </p:nvSpPr>
            <p:spPr>
              <a:xfrm>
                <a:off x="9414139" y="3226707"/>
                <a:ext cx="2569791" cy="507831"/>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rPr>
                  <a:t>质量精益管控</a:t>
                </a:r>
              </a:p>
            </p:txBody>
          </p:sp>
          <p:sp>
            <p:nvSpPr>
              <p:cNvPr id="213" name="文本框 46"/>
              <p:cNvSpPr txBox="1"/>
              <p:nvPr/>
            </p:nvSpPr>
            <p:spPr>
              <a:xfrm>
                <a:off x="9437140" y="4338689"/>
                <a:ext cx="2569791" cy="369332"/>
              </a:xfrm>
              <a:prstGeom prst="rect">
                <a:avLst/>
              </a:prstGeom>
              <a:noFill/>
              <a:ln w="25400">
                <a:solidFill>
                  <a:srgbClr val="0070C0"/>
                </a:solidFill>
              </a:ln>
            </p:spPr>
            <p:txBody>
              <a:bodyPr wrap="square" rtlCol="0" anchor="ctr" anchorCtr="0">
                <a:spAutoFit/>
              </a:bodyPr>
              <a:lstStyle/>
              <a:p>
                <a:pPr algn="ctr"/>
                <a:r>
                  <a:rPr lang="zh-CN" altLang="en-US" b="1" dirty="0">
                    <a:latin typeface="微软雅黑" panose="020B0503020204020204" pitchFamily="34" charset="-122"/>
                    <a:ea typeface="微软雅黑" panose="020B0503020204020204" pitchFamily="34" charset="-122"/>
                  </a:rPr>
                  <a:t>客户精益</a:t>
                </a:r>
                <a:r>
                  <a:rPr lang="zh-CN" altLang="en-US" b="1" dirty="0" smtClean="0">
                    <a:latin typeface="微软雅黑" panose="020B0503020204020204" pitchFamily="34" charset="-122"/>
                    <a:ea typeface="微软雅黑" panose="020B0503020204020204" pitchFamily="34" charset="-122"/>
                  </a:rPr>
                  <a:t>服务</a:t>
                </a:r>
                <a:endParaRPr lang="zh-CN" altLang="en-US" b="1" dirty="0">
                  <a:latin typeface="微软雅黑" panose="020B0503020204020204" pitchFamily="34" charset="-122"/>
                  <a:ea typeface="微软雅黑" panose="020B0503020204020204" pitchFamily="34" charset="-122"/>
                </a:endParaRPr>
              </a:p>
            </p:txBody>
          </p:sp>
          <p:sp>
            <p:nvSpPr>
              <p:cNvPr id="214" name="文本框 46"/>
              <p:cNvSpPr txBox="1"/>
              <p:nvPr/>
            </p:nvSpPr>
            <p:spPr>
              <a:xfrm>
                <a:off x="9437140" y="4756182"/>
                <a:ext cx="2569791" cy="369332"/>
              </a:xfrm>
              <a:prstGeom prst="rect">
                <a:avLst/>
              </a:prstGeom>
              <a:noFill/>
              <a:ln w="25400">
                <a:solidFill>
                  <a:srgbClr val="0070C0"/>
                </a:solidFill>
              </a:ln>
            </p:spPr>
            <p:txBody>
              <a:bodyPr wrap="square" rtlCol="0" anchor="ctr" anchorCtr="0">
                <a:spAutoFit/>
              </a:bodyPr>
              <a:lstStyle/>
              <a:p>
                <a:pPr algn="ctr"/>
                <a:r>
                  <a:rPr lang="zh-CN" altLang="en-US" b="1" spc="-1" dirty="0">
                    <a:solidFill>
                      <a:srgbClr val="000000"/>
                    </a:solidFill>
                    <a:uFill>
                      <a:solidFill>
                        <a:srgbClr val="FFFFFF"/>
                      </a:solidFill>
                    </a:uFill>
                    <a:latin typeface="微软雅黑"/>
                    <a:ea typeface="微软雅黑"/>
                  </a:rPr>
                  <a:t>绩效精益管理</a:t>
                </a:r>
              </a:p>
            </p:txBody>
          </p:sp>
          <p:cxnSp>
            <p:nvCxnSpPr>
              <p:cNvPr id="216" name="肘形连接符 109"/>
              <p:cNvCxnSpPr>
                <a:stCxn id="142" idx="3"/>
                <a:endCxn id="57" idx="1"/>
              </p:cNvCxnSpPr>
              <p:nvPr/>
            </p:nvCxnSpPr>
            <p:spPr>
              <a:xfrm flipV="1">
                <a:off x="7925912" y="4036614"/>
                <a:ext cx="1511228" cy="1268494"/>
              </a:xfrm>
              <a:prstGeom prst="straightConnector1">
                <a:avLst/>
              </a:prstGeom>
              <a:ln w="28575">
                <a:headEnd w="lg" len="lg"/>
                <a:tailEnd type="none"/>
              </a:ln>
            </p:spPr>
            <p:style>
              <a:lnRef idx="1">
                <a:schemeClr val="accent1"/>
              </a:lnRef>
              <a:fillRef idx="0">
                <a:schemeClr val="accent1"/>
              </a:fillRef>
              <a:effectRef idx="0">
                <a:schemeClr val="accent1"/>
              </a:effectRef>
              <a:fontRef idx="minor">
                <a:schemeClr val="tx1"/>
              </a:fontRef>
            </p:style>
          </p:cxnSp>
          <p:sp>
            <p:nvSpPr>
              <p:cNvPr id="57" name="文本框 46"/>
              <p:cNvSpPr txBox="1"/>
              <p:nvPr/>
            </p:nvSpPr>
            <p:spPr>
              <a:xfrm>
                <a:off x="9437140" y="3782698"/>
                <a:ext cx="2569791" cy="507831"/>
              </a:xfrm>
              <a:prstGeom prst="rect">
                <a:avLst/>
              </a:prstGeom>
              <a:noFill/>
              <a:ln w="25400">
                <a:solidFill>
                  <a:srgbClr val="0070C0"/>
                </a:solidFill>
              </a:ln>
            </p:spPr>
            <p:txBody>
              <a:bodyPr wrap="square" rtlCol="0" anchor="ctr" anchorCtr="0">
                <a:spAutoFit/>
              </a:bodyPr>
              <a:lstStyle/>
              <a:p>
                <a:pPr algn="ctr">
                  <a:lnSpc>
                    <a:spcPct val="150000"/>
                  </a:lnSpc>
                </a:pPr>
                <a:r>
                  <a:rPr lang="zh-CN" altLang="en-US" b="1" spc="-1" dirty="0">
                    <a:solidFill>
                      <a:srgbClr val="000000"/>
                    </a:solidFill>
                    <a:uFill>
                      <a:solidFill>
                        <a:srgbClr val="FFFFFF"/>
                      </a:solidFill>
                    </a:uFill>
                    <a:latin typeface="微软雅黑"/>
                    <a:ea typeface="微软雅黑"/>
                  </a:rPr>
                  <a:t>成本精益</a:t>
                </a:r>
                <a:r>
                  <a:rPr lang="zh-CN" altLang="en-US" b="1" spc="-1" dirty="0" smtClean="0">
                    <a:solidFill>
                      <a:srgbClr val="000000"/>
                    </a:solidFill>
                    <a:uFill>
                      <a:solidFill>
                        <a:srgbClr val="FFFFFF"/>
                      </a:solidFill>
                    </a:uFill>
                    <a:latin typeface="微软雅黑"/>
                    <a:ea typeface="微软雅黑"/>
                  </a:rPr>
                  <a:t>优化</a:t>
                </a:r>
                <a:endParaRPr lang="zh-CN" altLang="en-US" b="1" spc="-1" dirty="0">
                  <a:solidFill>
                    <a:srgbClr val="000000"/>
                  </a:solidFill>
                  <a:uFill>
                    <a:solidFill>
                      <a:srgbClr val="FFFFFF"/>
                    </a:solidFill>
                  </a:uFill>
                  <a:latin typeface="微软雅黑"/>
                  <a:ea typeface="微软雅黑"/>
                </a:endParaRPr>
              </a:p>
            </p:txBody>
          </p:sp>
          <p:cxnSp>
            <p:nvCxnSpPr>
              <p:cNvPr id="217" name="肘形连接符 109"/>
              <p:cNvCxnSpPr>
                <a:stCxn id="142" idx="3"/>
                <a:endCxn id="212" idx="1"/>
              </p:cNvCxnSpPr>
              <p:nvPr/>
            </p:nvCxnSpPr>
            <p:spPr>
              <a:xfrm flipV="1">
                <a:off x="7925912" y="3480623"/>
                <a:ext cx="1488227" cy="1824485"/>
              </a:xfrm>
              <a:prstGeom prst="straightConnector1">
                <a:avLst/>
              </a:prstGeom>
              <a:ln w="28575">
                <a:headEnd w="lg" len="lg"/>
                <a:tailEnd type="none"/>
              </a:ln>
            </p:spPr>
            <p:style>
              <a:lnRef idx="1">
                <a:schemeClr val="accent1"/>
              </a:lnRef>
              <a:fillRef idx="0">
                <a:schemeClr val="accent1"/>
              </a:fillRef>
              <a:effectRef idx="0">
                <a:schemeClr val="accent1"/>
              </a:effectRef>
              <a:fontRef idx="minor">
                <a:schemeClr val="tx1"/>
              </a:fontRef>
            </p:style>
          </p:cxnSp>
          <p:cxnSp>
            <p:nvCxnSpPr>
              <p:cNvPr id="58" name="肘形连接符 109"/>
              <p:cNvCxnSpPr>
                <a:stCxn id="142" idx="3"/>
                <a:endCxn id="213" idx="1"/>
              </p:cNvCxnSpPr>
              <p:nvPr/>
            </p:nvCxnSpPr>
            <p:spPr>
              <a:xfrm flipV="1">
                <a:off x="7925912" y="4523355"/>
                <a:ext cx="1511228" cy="781753"/>
              </a:xfrm>
              <a:prstGeom prst="straightConnector1">
                <a:avLst/>
              </a:prstGeom>
              <a:ln w="28575">
                <a:headEnd w="lg" len="lg"/>
                <a:tailEnd type="none"/>
              </a:ln>
            </p:spPr>
            <p:style>
              <a:lnRef idx="1">
                <a:schemeClr val="accent1"/>
              </a:lnRef>
              <a:fillRef idx="0">
                <a:schemeClr val="accent1"/>
              </a:fillRef>
              <a:effectRef idx="0">
                <a:schemeClr val="accent1"/>
              </a:effectRef>
              <a:fontRef idx="minor">
                <a:schemeClr val="tx1"/>
              </a:fontRef>
            </p:style>
          </p:cxnSp>
          <p:cxnSp>
            <p:nvCxnSpPr>
              <p:cNvPr id="62" name="肘形连接符 109"/>
              <p:cNvCxnSpPr>
                <a:stCxn id="142" idx="3"/>
                <a:endCxn id="214" idx="1"/>
              </p:cNvCxnSpPr>
              <p:nvPr/>
            </p:nvCxnSpPr>
            <p:spPr>
              <a:xfrm flipV="1">
                <a:off x="7925912" y="4940848"/>
                <a:ext cx="1511228" cy="364260"/>
              </a:xfrm>
              <a:prstGeom prst="straightConnector1">
                <a:avLst/>
              </a:prstGeom>
              <a:ln w="28575">
                <a:headEnd w="lg" len="lg"/>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42810377"/>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21966</TotalTime>
  <Words>3892</Words>
  <Application>Microsoft Office PowerPoint</Application>
  <PresentationFormat>宽屏</PresentationFormat>
  <Paragraphs>619</Paragraphs>
  <Slides>36</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黑体</vt:lpstr>
      <vt:lpstr>宋体</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袁兆麟</cp:lastModifiedBy>
  <cp:revision>1123</cp:revision>
  <dcterms:created xsi:type="dcterms:W3CDTF">2015-03-26T07:55:48Z</dcterms:created>
  <dcterms:modified xsi:type="dcterms:W3CDTF">2018-01-18T14:43:04Z</dcterms:modified>
</cp:coreProperties>
</file>